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2.xml" ContentType="application/vnd.openxmlformats-officedocument.presentationml.notesSlide+xml"/>
  <Override PartName="/ppt/ink/ink2.xml" ContentType="application/inkml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2" r:id="rId2"/>
    <p:sldMasterId id="2147483669" r:id="rId3"/>
  </p:sldMasterIdLst>
  <p:notesMasterIdLst>
    <p:notesMasterId r:id="rId25"/>
  </p:notesMasterIdLst>
  <p:sldIdLst>
    <p:sldId id="271" r:id="rId4"/>
    <p:sldId id="258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77" r:id="rId14"/>
    <p:sldId id="288" r:id="rId15"/>
    <p:sldId id="289" r:id="rId16"/>
    <p:sldId id="290" r:id="rId17"/>
    <p:sldId id="275" r:id="rId18"/>
    <p:sldId id="287" r:id="rId19"/>
    <p:sldId id="273" r:id="rId20"/>
    <p:sldId id="274" r:id="rId21"/>
    <p:sldId id="276" r:id="rId22"/>
    <p:sldId id="291" r:id="rId23"/>
    <p:sldId id="261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2D67"/>
    <a:srgbClr val="002F7C"/>
    <a:srgbClr val="0099CC"/>
    <a:srgbClr val="8299B4"/>
    <a:srgbClr val="0E3753"/>
    <a:srgbClr val="F2F2F2"/>
    <a:srgbClr val="F7F7F7"/>
    <a:srgbClr val="E2F0FA"/>
    <a:srgbClr val="D4E6F4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78" d="100"/>
          <a:sy n="78" d="100"/>
        </p:scale>
        <p:origin x="60" y="177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gs" Target="tags/tag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10-22T16:44:53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3384 5974,'0'0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10-22T16:44:53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16268 8786,'30'171,"-30"-113,-30 27,30-55,0-2,0 29,0-29,-29 2,1-2,28 0,0 1,0 29,-28-30,28 29,0-29,0 2,0 26,0 1,-28-57,28 86,-30-58,30 31,0-31,0 28,0-27,-29 1,29-2,-28 56,28-54,-28-1,28 27,0-28,0 2,0 27,0-29,0 2,0 26,0-27,0 29,0-30,0 0,0 1,0-1,0 2,0-2,0 0,0 29,0-27,0-2,0 28,0-27,0 1,0 26,0-28,0 1,0 0,0 0,0-1,0 0,0 0,0 2,28-30,-28 29,28-1,-28 0,0 30,29-58,29 57,-58-29,28-28,0 0,-28 28,29 30,1-58,-2 29,-28-1,86 0,-29 2,-29-2,0-28,2 29,-2-29,1 0,-1 0,0 0,2 0,-2 0,0 28,1-28,29 28,-30-28,0 0,1 0,29 0,-2 30,-27-30,29 28,-30 0,0-28,0 0,1 29,-29-1,0 2,30 55,-2-57,0 2,0-30,31 0,-3 0,30 0,-29 28,-29 0,0-28,31 0,-31 0,0 0,30 0,-30 0,1 0,-1 0,0 0,2 0,-2 0,29 0,-29 0,2 0,26-28,-27 0,29 28,-30 0,-28-30,28 2,1 28,-1 0,2-57,-30 29,28-2,-28 2,28-1,-28 1,0 0,0-30,0 30,0-1,0-29,0 30,-28 0,0-1,-2-29,-27 30,57 0,-28 28,0-57,-2 57,30-30,0-26,-28-87,28 57,-29 1,29 27,-28-27,0-2,-2 31,2-2,28 30,0-1,-28 1,28-30,0-27,-29 27,29 2,-28-3,-2 3,30 28,-28-1,28-1,0 2,0 0,0 0,0 0,0-2,0-27,0 29,0-30,0 29,0-27,0 28,0-30,0 29,0-27,0 26,0 2,0-29,0 29,0-2,0 2,0-1,0 1,0 0,0-2,0-26,-28-1,-1-1,-29 30,30-1,0-29,0 58,-31-56,31-1,-28 27,27 30,-57-56,58 28,0 28,-31-29,3-29,28 58,-2 0,1 0,1 0,0 0,0 0,-30 0,29-28,1 28,0 0,-30 0,1 0,29 0,-2 0,-27 0,29 28,0-28,-2 28,30 2,-85-30,57 29,-30-1,30 0,-1 0,-29-28,58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E74B6-F93C-4D90-BE1A-7EFEDB35C0D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423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E74B6-F93C-4D90-BE1A-7EFEDB35C0D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E74B6-F93C-4D90-BE1A-7EFEDB35C0D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E74B6-F93C-4D90-BE1A-7EFEDB35C0D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E74B6-F93C-4D90-BE1A-7EFEDB35C0D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8889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E74B6-F93C-4D90-BE1A-7EFEDB35C0D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E74B6-F93C-4D90-BE1A-7EFEDB35C0D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E74B6-F93C-4D90-BE1A-7EFEDB35C0D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E74B6-F93C-4D90-BE1A-7EFEDB35C0D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4038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E74B6-F93C-4D90-BE1A-7EFEDB35C0D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2629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E74B6-F93C-4D90-BE1A-7EFEDB35C0D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6259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E74B6-F93C-4D90-BE1A-7EFEDB35C0D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4157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E74B6-F93C-4D90-BE1A-7EFEDB35C0D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4278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28878DD1-4573-4770-AB49-8F983438E17A}"/>
              </a:ext>
            </a:extLst>
          </p:cNvPr>
          <p:cNvSpPr/>
          <p:nvPr userDrawn="1"/>
        </p:nvSpPr>
        <p:spPr>
          <a:xfrm>
            <a:off x="0" y="1047750"/>
            <a:ext cx="12192000" cy="581025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7928" t="36886" r="-7928" b="-6311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55D8860-A3A3-4187-909C-3B678FF78DA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3000">
                <a:schemeClr val="bg1">
                  <a:lumMod val="85000"/>
                  <a:alpha val="12000"/>
                </a:schemeClr>
              </a:gs>
              <a:gs pos="97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>
            <p:ph type="subTitle" idx="1"/>
          </p:nvPr>
        </p:nvSpPr>
        <p:spPr>
          <a:xfrm>
            <a:off x="4038745" y="1936706"/>
            <a:ext cx="4114510" cy="5587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/>
          </p:nvPr>
        </p:nvSpPr>
        <p:spPr>
          <a:xfrm>
            <a:off x="4038745" y="1238115"/>
            <a:ext cx="4114510" cy="698591"/>
          </a:xfr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4639109" y="3633788"/>
            <a:ext cx="2913783" cy="24837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zh-CN" altLang="en-US" dirty="0"/>
              <a:t>署名</a:t>
            </a:r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4639109" y="3885190"/>
            <a:ext cx="2913783" cy="24837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zh-CN" altLang="en-US" dirty="0"/>
              <a:t>日期</a:t>
            </a:r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r>
              <a:rPr lang="zh-CN" altLang="en-US"/>
              <a:t>「 让</a:t>
            </a:r>
            <a:r>
              <a:rPr lang="en-US" altLang="zh-CN"/>
              <a:t>PPT</a:t>
            </a:r>
            <a:r>
              <a:rPr lang="zh-CN" altLang="en-US"/>
              <a:t>设计简单起来！」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2506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37903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 rot="10800000">
            <a:off x="0" y="0"/>
            <a:ext cx="12192000" cy="5810250"/>
          </a:xfrm>
          <a:prstGeom prst="rect">
            <a:avLst/>
          </a:prstGeom>
          <a:blipFill dpi="0" rotWithShape="1">
            <a:blip r:embed="rId2">
              <a:alphaModFix amt="4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5220" t="46541" r="-5220" b="-668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3000">
                <a:schemeClr val="bg1">
                  <a:lumMod val="85000"/>
                  <a:alpha val="12000"/>
                </a:schemeClr>
              </a:gs>
              <a:gs pos="97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163724" y="5453298"/>
            <a:ext cx="4000500" cy="444500"/>
          </a:xfrm>
          <a:prstGeom prst="ellipse">
            <a:avLst/>
          </a:prstGeom>
          <a:solidFill>
            <a:schemeClr val="tx1">
              <a:alpha val="32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4103399" y="3063439"/>
            <a:ext cx="3985202" cy="865136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结束语</a:t>
            </a:r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4103399" y="4894578"/>
            <a:ext cx="398520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zh-CN" altLang="en-US" dirty="0"/>
              <a:t>署名</a:t>
            </a:r>
            <a:endParaRPr lang="en-US" altLang="zh-CN" dirty="0"/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4103399" y="5210212"/>
            <a:ext cx="398520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zh-CN" altLang="en-US" dirty="0"/>
              <a:t>时间日期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63490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1047750"/>
            <a:ext cx="12192000" cy="581025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7928" t="36886" r="-7928" b="-6311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3000">
                <a:schemeClr val="bg1">
                  <a:lumMod val="85000"/>
                  <a:alpha val="12000"/>
                </a:schemeClr>
              </a:gs>
              <a:gs pos="97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>
            <p:ph type="subTitle" idx="1"/>
          </p:nvPr>
        </p:nvSpPr>
        <p:spPr>
          <a:xfrm>
            <a:off x="4038745" y="1936706"/>
            <a:ext cx="4114510" cy="5587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/>
          </p:nvPr>
        </p:nvSpPr>
        <p:spPr>
          <a:xfrm>
            <a:off x="4038745" y="1238115"/>
            <a:ext cx="4114510" cy="698591"/>
          </a:xfr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4639109" y="3633788"/>
            <a:ext cx="2913783" cy="24837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署名</a:t>
            </a:r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4639109" y="3885190"/>
            <a:ext cx="2913783" cy="24837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日期</a:t>
            </a:r>
          </a:p>
        </p:txBody>
      </p:sp>
    </p:spTree>
    <p:extLst>
      <p:ext uri="{BB962C8B-B14F-4D97-AF65-F5344CB8AC3E}">
        <p14:creationId xmlns:p14="http://schemas.microsoft.com/office/powerpoint/2010/main" val="2755026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 rot="16200000">
            <a:off x="6962775" y="1628775"/>
            <a:ext cx="6858000" cy="360045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4363" t="-7408" r="-24363" b="-396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3000">
                <a:schemeClr val="bg1">
                  <a:lumMod val="85000"/>
                  <a:alpha val="12000"/>
                </a:schemeClr>
              </a:gs>
              <a:gs pos="97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2583873" y="1816476"/>
            <a:ext cx="4535055" cy="656792"/>
          </a:xfrm>
        </p:spPr>
        <p:txBody>
          <a:bodyPr anchor="ctr">
            <a:normAutofit/>
          </a:bodyPr>
          <a:lstStyle>
            <a:lvl1pPr algn="ctr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单击此处添加幻灯片章节标题</a:t>
            </a:r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</p:nvPr>
        </p:nvSpPr>
        <p:spPr>
          <a:xfrm>
            <a:off x="2578100" y="2754677"/>
            <a:ext cx="4546600" cy="1015623"/>
          </a:xfrm>
        </p:spPr>
        <p:txBody>
          <a:bodyPr anchor="t">
            <a:norm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22410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r>
              <a:rPr lang="zh-CN" altLang="en-US"/>
              <a:t>「 让</a:t>
            </a:r>
            <a:r>
              <a:rPr lang="en-US" altLang="zh-CN"/>
              <a:t>PPT</a:t>
            </a:r>
            <a:r>
              <a:rPr lang="zh-CN" altLang="en-US"/>
              <a:t>设计简单起来！」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4146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r>
              <a:rPr lang="zh-CN" altLang="en-US"/>
              <a:t>「 让</a:t>
            </a:r>
            <a:r>
              <a:rPr lang="en-US" altLang="zh-CN"/>
              <a:t>PPT</a:t>
            </a:r>
            <a:r>
              <a:rPr lang="zh-CN" altLang="en-US"/>
              <a:t>设计简单起来！」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2960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3720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 rot="10800000">
            <a:off x="0" y="0"/>
            <a:ext cx="12192000" cy="5810250"/>
          </a:xfrm>
          <a:prstGeom prst="rect">
            <a:avLst/>
          </a:prstGeom>
          <a:blipFill dpi="0" rotWithShape="1">
            <a:blip r:embed="rId2">
              <a:alphaModFix amt="4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5220" t="46541" r="-5220" b="-668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3000">
                <a:schemeClr val="bg1">
                  <a:lumMod val="85000"/>
                  <a:alpha val="12000"/>
                </a:schemeClr>
              </a:gs>
              <a:gs pos="97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163724" y="5453298"/>
            <a:ext cx="4000500" cy="444500"/>
          </a:xfrm>
          <a:prstGeom prst="ellipse">
            <a:avLst/>
          </a:prstGeom>
          <a:solidFill>
            <a:schemeClr val="tx1">
              <a:alpha val="32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4103399" y="3063439"/>
            <a:ext cx="3985202" cy="865136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结束语</a:t>
            </a:r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4103399" y="4894578"/>
            <a:ext cx="398520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zh-CN" altLang="en-US" dirty="0"/>
              <a:t>署名</a:t>
            </a:r>
            <a:endParaRPr lang="en-US" altLang="zh-CN" dirty="0"/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4103399" y="5210212"/>
            <a:ext cx="398520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zh-CN" altLang="en-US" dirty="0"/>
              <a:t>时间日期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350315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DFFD9919-EC60-47C6-8AE2-B9416FCEDC5B}"/>
              </a:ext>
            </a:extLst>
          </p:cNvPr>
          <p:cNvSpPr/>
          <p:nvPr userDrawn="1"/>
        </p:nvSpPr>
        <p:spPr>
          <a:xfrm rot="16200000">
            <a:off x="6962775" y="1628775"/>
            <a:ext cx="6858000" cy="360045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4363" t="-7408" r="-24363" b="-396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99A93F1-05E1-4AB5-8F65-58B6C1E5B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3000">
                <a:schemeClr val="bg1">
                  <a:lumMod val="85000"/>
                  <a:alpha val="12000"/>
                </a:schemeClr>
              </a:gs>
              <a:gs pos="97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2583873" y="1816476"/>
            <a:ext cx="4535055" cy="656792"/>
          </a:xfrm>
        </p:spPr>
        <p:txBody>
          <a:bodyPr anchor="ctr">
            <a:normAutofit/>
          </a:bodyPr>
          <a:lstStyle>
            <a:lvl1pPr algn="ctr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单击此处添加幻灯片章节标题</a:t>
            </a:r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</p:nvPr>
        </p:nvSpPr>
        <p:spPr>
          <a:xfrm>
            <a:off x="2578100" y="2754677"/>
            <a:ext cx="4546600" cy="1015623"/>
          </a:xfrm>
        </p:spPr>
        <p:txBody>
          <a:bodyPr anchor="t">
            <a:norm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2023/10/23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r>
              <a:rPr lang="zh-CN" altLang="en-US"/>
              <a:t>「 让</a:t>
            </a:r>
            <a:r>
              <a:rPr lang="en-US" altLang="zh-CN"/>
              <a:t>PPT</a:t>
            </a:r>
            <a:r>
              <a:rPr lang="zh-CN" altLang="en-US"/>
              <a:t>设计简单起来！」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r>
              <a:rPr lang="zh-CN" altLang="en-US"/>
              <a:t>「 让</a:t>
            </a:r>
            <a:r>
              <a:rPr lang="en-US" altLang="zh-CN"/>
              <a:t>PPT</a:t>
            </a:r>
            <a:r>
              <a:rPr lang="zh-CN" altLang="en-US"/>
              <a:t>设计简单起来！」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352748F6-70CC-4175-8438-86FE5845B8E7}"/>
              </a:ext>
            </a:extLst>
          </p:cNvPr>
          <p:cNvSpPr/>
          <p:nvPr userDrawn="1"/>
        </p:nvSpPr>
        <p:spPr>
          <a:xfrm rot="10800000">
            <a:off x="0" y="0"/>
            <a:ext cx="12192000" cy="5810250"/>
          </a:xfrm>
          <a:prstGeom prst="rect">
            <a:avLst/>
          </a:prstGeom>
          <a:blipFill dpi="0" rotWithShape="1">
            <a:blip r:embed="rId2">
              <a:alphaModFix amt="4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5220" t="46541" r="-5220" b="-668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FB1A062-E15E-4936-A585-C7852D3C86A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3000">
                <a:schemeClr val="bg1">
                  <a:lumMod val="85000"/>
                  <a:alpha val="12000"/>
                </a:schemeClr>
              </a:gs>
              <a:gs pos="97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C3E7797-AEBB-4AAE-BE97-44E177537E91}"/>
              </a:ext>
            </a:extLst>
          </p:cNvPr>
          <p:cNvSpPr/>
          <p:nvPr userDrawn="1"/>
        </p:nvSpPr>
        <p:spPr>
          <a:xfrm>
            <a:off x="4163724" y="5453298"/>
            <a:ext cx="4000500" cy="444500"/>
          </a:xfrm>
          <a:prstGeom prst="ellipse">
            <a:avLst/>
          </a:prstGeom>
          <a:solidFill>
            <a:schemeClr val="tx1">
              <a:alpha val="32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4103399" y="3063439"/>
            <a:ext cx="3985202" cy="865136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结束语</a:t>
            </a:r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4103399" y="4894578"/>
            <a:ext cx="398520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署名</a:t>
            </a:r>
            <a:endParaRPr lang="en-US" altLang="zh-CN" dirty="0"/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4103399" y="5210212"/>
            <a:ext cx="398520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时间日期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1047750"/>
            <a:ext cx="12192000" cy="581025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7928" t="36886" r="-7928" b="-6311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3000">
                <a:schemeClr val="bg1">
                  <a:lumMod val="85000"/>
                  <a:alpha val="12000"/>
                </a:schemeClr>
              </a:gs>
              <a:gs pos="97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>
            <p:ph type="subTitle" idx="1"/>
          </p:nvPr>
        </p:nvSpPr>
        <p:spPr>
          <a:xfrm>
            <a:off x="4038745" y="1936706"/>
            <a:ext cx="4114510" cy="5587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/>
          </p:nvPr>
        </p:nvSpPr>
        <p:spPr>
          <a:xfrm>
            <a:off x="4038745" y="1238115"/>
            <a:ext cx="4114510" cy="698591"/>
          </a:xfr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4639109" y="3633788"/>
            <a:ext cx="2913783" cy="24837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署名</a:t>
            </a:r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4639109" y="3885190"/>
            <a:ext cx="2913783" cy="24837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日期</a:t>
            </a:r>
          </a:p>
        </p:txBody>
      </p:sp>
    </p:spTree>
    <p:extLst>
      <p:ext uri="{BB962C8B-B14F-4D97-AF65-F5344CB8AC3E}">
        <p14:creationId xmlns:p14="http://schemas.microsoft.com/office/powerpoint/2010/main" val="318272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 rot="16200000">
            <a:off x="6962775" y="1628775"/>
            <a:ext cx="6858000" cy="360045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4363" t="-7408" r="-24363" b="-396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3000">
                <a:schemeClr val="bg1">
                  <a:lumMod val="85000"/>
                  <a:alpha val="12000"/>
                </a:schemeClr>
              </a:gs>
              <a:gs pos="97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2583873" y="1816476"/>
            <a:ext cx="4535055" cy="656792"/>
          </a:xfrm>
        </p:spPr>
        <p:txBody>
          <a:bodyPr anchor="ctr">
            <a:normAutofit/>
          </a:bodyPr>
          <a:lstStyle>
            <a:lvl1pPr algn="ctr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单击此处添加幻灯片章节标题</a:t>
            </a:r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</p:nvPr>
        </p:nvSpPr>
        <p:spPr>
          <a:xfrm>
            <a:off x="2578100" y="2754677"/>
            <a:ext cx="4546600" cy="1015623"/>
          </a:xfrm>
        </p:spPr>
        <p:txBody>
          <a:bodyPr anchor="t">
            <a:norm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68859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r>
              <a:rPr lang="zh-CN" altLang="en-US"/>
              <a:t>「 让</a:t>
            </a:r>
            <a:r>
              <a:rPr lang="en-US" altLang="zh-CN"/>
              <a:t>PPT</a:t>
            </a:r>
            <a:r>
              <a:rPr lang="zh-CN" altLang="en-US"/>
              <a:t>设计简单起来！」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423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2023/10/23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www.islide.cc </a:t>
            </a:r>
            <a:r>
              <a:rPr lang="zh-CN" altLang="en-US" dirty="0"/>
              <a:t>「 让</a:t>
            </a:r>
            <a:r>
              <a:rPr lang="en-US" altLang="zh-CN" dirty="0"/>
              <a:t>PPT</a:t>
            </a:r>
            <a:r>
              <a:rPr lang="zh-CN" altLang="en-US" dirty="0"/>
              <a:t>设计简单起来！」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0" r:id="rId3"/>
    <p:sldLayoutId id="2147483654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www.islide.cc </a:t>
            </a:r>
            <a:r>
              <a:rPr lang="zh-CN" altLang="en-US" dirty="0"/>
              <a:t>「 让</a:t>
            </a:r>
            <a:r>
              <a:rPr lang="en-US" altLang="zh-CN" dirty="0"/>
              <a:t>PPT</a:t>
            </a:r>
            <a:r>
              <a:rPr lang="zh-CN" altLang="en-US" dirty="0"/>
              <a:t>设计简单起来！」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632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www.islide.cc </a:t>
            </a:r>
            <a:r>
              <a:rPr lang="zh-CN" altLang="en-US" dirty="0"/>
              <a:t>「 让</a:t>
            </a:r>
            <a:r>
              <a:rPr lang="en-US" altLang="zh-CN" dirty="0"/>
              <a:t>PPT</a:t>
            </a:r>
            <a:r>
              <a:rPr lang="zh-CN" altLang="en-US" dirty="0"/>
              <a:t>设计简单起来！」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708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11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8.png"/><Relationship Id="rId11" Type="http://schemas.openxmlformats.org/officeDocument/2006/relationships/image" Target="../media/image120.png"/><Relationship Id="rId5" Type="http://schemas.openxmlformats.org/officeDocument/2006/relationships/image" Target="../media/image9.png"/><Relationship Id="rId10" Type="http://schemas.openxmlformats.org/officeDocument/2006/relationships/customXml" Target="../ink/ink1.xml"/><Relationship Id="rId4" Type="http://schemas.openxmlformats.org/officeDocument/2006/relationships/image" Target="../media/image17.png"/><Relationship Id="rId9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jpeg"/><Relationship Id="rId4" Type="http://schemas.openxmlformats.org/officeDocument/2006/relationships/image" Target="../media/image33.jpeg"/><Relationship Id="rId9" Type="http://schemas.openxmlformats.org/officeDocument/2006/relationships/image" Target="../media/image38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slideLayout" Target="../slideLayouts/slideLayout17.xml"/><Relationship Id="rId7" Type="http://schemas.openxmlformats.org/officeDocument/2006/relationships/customXml" Target="../ink/ink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6.gif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lum bright="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"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26"/>
          <a:stretch/>
        </p:blipFill>
        <p:spPr>
          <a:xfrm flipH="1">
            <a:off x="1" y="0"/>
            <a:ext cx="12191999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2" y="4292600"/>
            <a:ext cx="12192002" cy="2565400"/>
          </a:xfrm>
          <a:prstGeom prst="rect">
            <a:avLst/>
          </a:prstGeom>
          <a:solidFill>
            <a:schemeClr val="bg1">
              <a:lumMod val="9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087100" y="2764829"/>
            <a:ext cx="437180" cy="3051543"/>
          </a:xfrm>
          <a:prstGeom prst="rect">
            <a:avLst/>
          </a:prstGeom>
          <a:solidFill>
            <a:srgbClr val="002F7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2F7C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76811" y="2764829"/>
            <a:ext cx="8503638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r">
              <a:defRPr/>
            </a:pPr>
            <a:r>
              <a:rPr lang="en-US" altLang="zh-CN" sz="4000" b="1" spc="300" dirty="0">
                <a:solidFill>
                  <a:srgbClr val="002F7C"/>
                </a:solidFill>
                <a:latin typeface="微软雅黑"/>
              </a:rPr>
              <a:t>Shanghai Metro</a:t>
            </a:r>
            <a:endParaRPr lang="zh-CN" altLang="en-US" sz="4000" b="1" spc="300" dirty="0">
              <a:solidFill>
                <a:srgbClr val="002F7C"/>
              </a:solidFill>
              <a:latin typeface="微软雅黑"/>
            </a:endParaRPr>
          </a:p>
        </p:txBody>
      </p:sp>
      <p:sp>
        <p:nvSpPr>
          <p:cNvPr id="7" name="副标题 4">
            <a:extLst>
              <a:ext uri="{FF2B5EF4-FFF2-40B4-BE49-F238E27FC236}">
                <a16:creationId xmlns:a16="http://schemas.microsoft.com/office/drawing/2014/main" id="{AD232DBA-E720-4D6E-B240-6317003C78A1}"/>
              </a:ext>
            </a:extLst>
          </p:cNvPr>
          <p:cNvSpPr txBox="1">
            <a:spLocks/>
          </p:cNvSpPr>
          <p:nvPr/>
        </p:nvSpPr>
        <p:spPr>
          <a:xfrm>
            <a:off x="7341780" y="5326250"/>
            <a:ext cx="3400525" cy="558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2023.10.23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341780" y="4781787"/>
            <a:ext cx="3400569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r">
              <a:defRPr/>
            </a:pP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Group 1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224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413385" y="1353185"/>
            <a:ext cx="3747135" cy="225361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      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8031480" y="1361440"/>
            <a:ext cx="3747135" cy="225361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EC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     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413384" y="3728252"/>
            <a:ext cx="3747135" cy="2253615"/>
          </a:xfrm>
          <a:prstGeom prst="rect">
            <a:avLst/>
          </a:prstGeom>
          <a:solidFill>
            <a:srgbClr val="002F7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EC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      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3777" y="4161035"/>
            <a:ext cx="3037455" cy="14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In 2016, the new version of the rail transportation technical standards were released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63777" y="1381732"/>
            <a:ext cx="3294612" cy="186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微软雅黑"/>
                <a:cs typeface="Times New Roman" panose="02020603050405020304" pitchFamily="18" charset="0"/>
              </a:rPr>
              <a:t>December 12, 2007, the country's first rail transit network operation coordination and emergency command room was opened</a:t>
            </a:r>
            <a:endParaRPr kumimoji="0" lang="zh-CN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578565" y="1761702"/>
            <a:ext cx="2652963" cy="145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In 2013, Shanghai's subway mileage reached 567.4 kilometers, ranking first in the world. </a:t>
            </a:r>
            <a:endParaRPr kumimoji="0" lang="zh-CN" altLang="zh-CN" sz="18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-1905" y="233045"/>
            <a:ext cx="12192000" cy="762000"/>
          </a:xfrm>
          <a:prstGeom prst="rect">
            <a:avLst/>
          </a:prstGeom>
          <a:solidFill>
            <a:srgbClr val="002F7C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3D557A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24682" y="0"/>
            <a:ext cx="175443" cy="628650"/>
          </a:xfrm>
          <a:prstGeom prst="rect">
            <a:avLst/>
          </a:prstGeom>
          <a:solidFill>
            <a:srgbClr val="829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4" name="TextBox 13"/>
          <p:cNvSpPr txBox="1">
            <a:spLocks noChangeArrowheads="1"/>
          </p:cNvSpPr>
          <p:nvPr/>
        </p:nvSpPr>
        <p:spPr bwMode="auto">
          <a:xfrm>
            <a:off x="1173113" y="310449"/>
            <a:ext cx="52036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Part 2 The development of Shanghai Metro</a:t>
            </a:r>
            <a:endParaRPr kumimoji="0" lang="en-US" altLang="x-none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6A16811-1B13-F401-F50F-8DD7D30214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98"/>
          <a:stretch/>
        </p:blipFill>
        <p:spPr>
          <a:xfrm>
            <a:off x="4222432" y="1361440"/>
            <a:ext cx="3747135" cy="225361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E390F22-BBA6-4D82-F796-2B509ABCC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69"/>
          <a:stretch/>
        </p:blipFill>
        <p:spPr bwMode="auto">
          <a:xfrm>
            <a:off x="8503250" y="3606800"/>
            <a:ext cx="2803592" cy="290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D9D69F3-A122-C598-B625-3D06B79D1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2432" y="3728251"/>
            <a:ext cx="4169594" cy="278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2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oup 2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019" y="4645911"/>
            <a:ext cx="390525" cy="32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Group 3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257" y="3555298"/>
            <a:ext cx="3714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Group 8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19" y="2499611"/>
            <a:ext cx="347663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3"/>
          <p:cNvSpPr txBox="1">
            <a:spLocks noChangeArrowheads="1"/>
          </p:cNvSpPr>
          <p:nvPr/>
        </p:nvSpPr>
        <p:spPr bwMode="auto">
          <a:xfrm>
            <a:off x="2192535" y="1402046"/>
            <a:ext cx="8118626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121602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 process of continuous innovation upgrading </a:t>
            </a:r>
          </a:p>
          <a:p>
            <a:pPr marL="0" marR="0" lvl="0" indent="0" algn="just" defTabSz="121602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121602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reflects the development and progress of the city.</a:t>
            </a:r>
            <a:endParaRPr kumimoji="0" lang="zh-CN" altLang="zh-CN" sz="28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210344"/>
            <a:ext cx="12192000" cy="762000"/>
          </a:xfrm>
          <a:prstGeom prst="rect">
            <a:avLst/>
          </a:prstGeom>
          <a:solidFill>
            <a:srgbClr val="002F7C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3D557A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24682" y="0"/>
            <a:ext cx="175443" cy="628650"/>
          </a:xfrm>
          <a:prstGeom prst="rect">
            <a:avLst/>
          </a:prstGeom>
          <a:solidFill>
            <a:srgbClr val="829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1" name="TextBox 13"/>
          <p:cNvSpPr txBox="1">
            <a:spLocks noChangeArrowheads="1"/>
          </p:cNvSpPr>
          <p:nvPr/>
        </p:nvSpPr>
        <p:spPr bwMode="auto">
          <a:xfrm>
            <a:off x="1173113" y="310449"/>
            <a:ext cx="57209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Part 2 The development of Shanghai Metro</a:t>
            </a:r>
            <a:endParaRPr kumimoji="0" lang="en-US" altLang="x-none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0DCB87-DFE6-0956-CB77-E0441E2F4F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0108" y="3079048"/>
            <a:ext cx="609600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1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8000"/>
                    </a14:imgEffect>
                    <a14:imgEffect>
                      <a14:saturation sat="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50" b="18005"/>
          <a:stretch/>
        </p:blipFill>
        <p:spPr>
          <a:xfrm>
            <a:off x="-12700" y="1023699"/>
            <a:ext cx="6286499" cy="5834301"/>
          </a:xfrm>
          <a:prstGeom prst="rect">
            <a:avLst/>
          </a:prstGeom>
          <a:noFill/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58825" y="3296507"/>
            <a:ext cx="6472154" cy="656792"/>
          </a:xfrm>
        </p:spPr>
        <p:txBody>
          <a:bodyPr anchor="b">
            <a:noAutofit/>
          </a:bodyPr>
          <a:lstStyle/>
          <a:p>
            <a:pPr algn="l"/>
            <a:r>
              <a:rPr lang="en-US" altLang="zh-CN" sz="4000" b="1" dirty="0">
                <a:solidFill>
                  <a:srgbClr val="102D67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The prospect of Shanghai Metro</a:t>
            </a:r>
            <a:endParaRPr lang="zh-CN" altLang="en-US" sz="4800" dirty="0">
              <a:solidFill>
                <a:srgbClr val="102D67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6117ADB-F684-40C7-9A56-6A8798921C16}"/>
              </a:ext>
            </a:extLst>
          </p:cNvPr>
          <p:cNvSpPr txBox="1"/>
          <p:nvPr/>
        </p:nvSpPr>
        <p:spPr>
          <a:xfrm>
            <a:off x="7872984" y="2451812"/>
            <a:ext cx="1051493" cy="1144952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02D67">
                    <a:alpha val="10000"/>
                  </a:srgbClr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rPr>
              <a:t>03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02D67">
                  <a:alpha val="10000"/>
                </a:srgbClr>
              </a:solidFill>
              <a:effectLst/>
              <a:uLnTx/>
              <a:uFillTx/>
              <a:latin typeface="Impact" panose="020B0806030902050204" pitchFamily="34" charset="0"/>
              <a:ea typeface="微软雅黑"/>
              <a:cs typeface="+mn-cs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7602746-192E-47CD-91CD-D835FEFA98DE}"/>
              </a:ext>
            </a:extLst>
          </p:cNvPr>
          <p:cNvCxnSpPr>
            <a:cxnSpLocks/>
          </p:cNvCxnSpPr>
          <p:nvPr/>
        </p:nvCxnSpPr>
        <p:spPr>
          <a:xfrm>
            <a:off x="856996" y="4063950"/>
            <a:ext cx="61356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1148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D621DE9-BBD2-45B1-C876-8B478FDFD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292" y="245169"/>
            <a:ext cx="8296643" cy="647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70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19"/>
          <p:cNvSpPr>
            <a:spLocks noChangeArrowheads="1"/>
          </p:cNvSpPr>
          <p:nvPr/>
        </p:nvSpPr>
        <p:spPr bwMode="auto">
          <a:xfrm>
            <a:off x="929457" y="4449061"/>
            <a:ext cx="711200" cy="715962"/>
          </a:xfrm>
          <a:prstGeom prst="ellipse">
            <a:avLst/>
          </a:prstGeom>
          <a:solidFill>
            <a:srgbClr val="002F7C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" name="Group 2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019" y="4645911"/>
            <a:ext cx="390525" cy="32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Oval 16"/>
          <p:cNvSpPr>
            <a:spLocks noChangeArrowheads="1"/>
          </p:cNvSpPr>
          <p:nvPr/>
        </p:nvSpPr>
        <p:spPr bwMode="auto">
          <a:xfrm>
            <a:off x="929457" y="3391786"/>
            <a:ext cx="711200" cy="715962"/>
          </a:xfrm>
          <a:prstGeom prst="ellipse">
            <a:avLst/>
          </a:prstGeom>
          <a:solidFill>
            <a:srgbClr val="8299B4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Group 3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257" y="3555298"/>
            <a:ext cx="3714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10"/>
          <p:cNvSpPr>
            <a:spLocks noChangeArrowheads="1"/>
          </p:cNvSpPr>
          <p:nvPr/>
        </p:nvSpPr>
        <p:spPr bwMode="auto">
          <a:xfrm>
            <a:off x="929457" y="2334511"/>
            <a:ext cx="711200" cy="715962"/>
          </a:xfrm>
          <a:prstGeom prst="ellipse">
            <a:avLst/>
          </a:prstGeom>
          <a:solidFill>
            <a:srgbClr val="002F7C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4" name="Group 8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19" y="2499611"/>
            <a:ext cx="347663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3"/>
          <p:cNvSpPr txBox="1">
            <a:spLocks noChangeArrowheads="1"/>
          </p:cNvSpPr>
          <p:nvPr/>
        </p:nvSpPr>
        <p:spPr bwMode="auto">
          <a:xfrm>
            <a:off x="1810519" y="2375786"/>
            <a:ext cx="384213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600" b="1" i="0" u="none" strike="noStrike" kern="1200" cap="none" spc="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1. Expansion of Rail Transit Network</a:t>
            </a:r>
            <a:endParaRPr kumimoji="0" lang="en-US" altLang="x-none" sz="1600" b="1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7" name="TextBox 13"/>
          <p:cNvSpPr txBox="1">
            <a:spLocks noChangeArrowheads="1"/>
          </p:cNvSpPr>
          <p:nvPr/>
        </p:nvSpPr>
        <p:spPr bwMode="auto">
          <a:xfrm>
            <a:off x="1810519" y="3407661"/>
            <a:ext cx="407136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600" b="1" i="0" u="none" strike="noStrike" kern="1200" cap="none" spc="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2. Optimization of transfer nodes(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换乘节点</a:t>
            </a:r>
            <a:r>
              <a:rPr kumimoji="0" lang="en-US" altLang="x-none" sz="1600" b="1" i="0" u="none" strike="noStrike" kern="1200" cap="none" spc="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)</a:t>
            </a:r>
            <a:endParaRPr kumimoji="0" lang="en-US" altLang="x-none" sz="1600" b="1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" name="TextBox 13"/>
          <p:cNvSpPr txBox="1">
            <a:spLocks noChangeArrowheads="1"/>
          </p:cNvSpPr>
          <p:nvPr/>
        </p:nvSpPr>
        <p:spPr bwMode="auto">
          <a:xfrm>
            <a:off x="1810519" y="4522800"/>
            <a:ext cx="390448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600" b="1" i="0" u="none" strike="noStrike" kern="1200" cap="none" spc="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3.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Interconnection of subway stations</a:t>
            </a:r>
          </a:p>
        </p:txBody>
      </p:sp>
      <p:sp>
        <p:nvSpPr>
          <p:cNvPr id="20" name="矩形 19"/>
          <p:cNvSpPr/>
          <p:nvPr/>
        </p:nvSpPr>
        <p:spPr>
          <a:xfrm>
            <a:off x="0" y="210344"/>
            <a:ext cx="12192000" cy="762000"/>
          </a:xfrm>
          <a:prstGeom prst="rect">
            <a:avLst/>
          </a:prstGeom>
          <a:solidFill>
            <a:srgbClr val="002F7C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3D557A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24682" y="0"/>
            <a:ext cx="175443" cy="628650"/>
          </a:xfrm>
          <a:prstGeom prst="rect">
            <a:avLst/>
          </a:prstGeom>
          <a:solidFill>
            <a:srgbClr val="829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1" name="TextBox 13"/>
          <p:cNvSpPr txBox="1">
            <a:spLocks noChangeArrowheads="1"/>
          </p:cNvSpPr>
          <p:nvPr/>
        </p:nvSpPr>
        <p:spPr bwMode="auto">
          <a:xfrm>
            <a:off x="1173113" y="310449"/>
            <a:ext cx="522768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Part 4 The prospect of Shanghai Metro</a:t>
            </a:r>
            <a:endParaRPr kumimoji="0" lang="en-US" altLang="x-none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22" name="Picture 6" descr="D:\MBA工作\LOGO\同济经管LOGO反白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4873" y="355967"/>
            <a:ext cx="1386605" cy="46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355" y="6172200"/>
            <a:ext cx="4124149" cy="40795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5F8FEB0-8BC1-5F26-DFFE-B3E8F9F5C4A4}"/>
              </a:ext>
            </a:extLst>
          </p:cNvPr>
          <p:cNvSpPr txBox="1"/>
          <p:nvPr/>
        </p:nvSpPr>
        <p:spPr>
          <a:xfrm>
            <a:off x="929457" y="1690234"/>
            <a:ext cx="434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The main purpose of future construction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F7DA9E53-0974-B89E-53F8-EEB8C4D23F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626" y="1627425"/>
            <a:ext cx="5352878" cy="385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528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10"/>
          <p:cNvSpPr>
            <a:spLocks noChangeArrowheads="1"/>
          </p:cNvSpPr>
          <p:nvPr/>
        </p:nvSpPr>
        <p:spPr bwMode="auto">
          <a:xfrm>
            <a:off x="929457" y="2334511"/>
            <a:ext cx="711200" cy="715962"/>
          </a:xfrm>
          <a:prstGeom prst="ellipse">
            <a:avLst/>
          </a:prstGeom>
          <a:solidFill>
            <a:srgbClr val="002F7C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4" name="Group 8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19" y="2499611"/>
            <a:ext cx="347663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3"/>
          <p:cNvSpPr txBox="1">
            <a:spLocks noChangeArrowheads="1"/>
          </p:cNvSpPr>
          <p:nvPr/>
        </p:nvSpPr>
        <p:spPr bwMode="auto">
          <a:xfrm>
            <a:off x="1797141" y="2404142"/>
            <a:ext cx="4437404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The project runs from Jiading North Station to Xinzhuang North Station, with a length of 41.6 kilometers and 15 stations. The investment is 37.101 billion yuan, and the project construction period is 6 years. It is expected to be completed in 2026. In addition, the Shanghai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Jiamin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 Line will extends north to Taicang. This is the second urban railway in Shanghai that extends to surrounding cities (the first is the Huaqiao branch of Line 11)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210344"/>
            <a:ext cx="12192000" cy="762000"/>
          </a:xfrm>
          <a:prstGeom prst="rect">
            <a:avLst/>
          </a:prstGeom>
          <a:solidFill>
            <a:srgbClr val="002F7C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3D557A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24682" y="0"/>
            <a:ext cx="175443" cy="628650"/>
          </a:xfrm>
          <a:prstGeom prst="rect">
            <a:avLst/>
          </a:prstGeom>
          <a:solidFill>
            <a:srgbClr val="829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1" name="TextBox 13"/>
          <p:cNvSpPr txBox="1">
            <a:spLocks noChangeArrowheads="1"/>
          </p:cNvSpPr>
          <p:nvPr/>
        </p:nvSpPr>
        <p:spPr bwMode="auto">
          <a:xfrm>
            <a:off x="1173113" y="310449"/>
            <a:ext cx="522768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Part 4 The prospect of Shanghai Metro</a:t>
            </a:r>
            <a:endParaRPr kumimoji="0" lang="en-US" altLang="x-none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22" name="Picture 6" descr="D:\MBA工作\LOGO\同济经管LOGO反白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4873" y="355967"/>
            <a:ext cx="1386605" cy="46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355" y="6172200"/>
            <a:ext cx="4124149" cy="40795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C97824C-5E77-29E6-B88C-3D3ADF31C751}"/>
              </a:ext>
            </a:extLst>
          </p:cNvPr>
          <p:cNvSpPr txBox="1"/>
          <p:nvPr/>
        </p:nvSpPr>
        <p:spPr>
          <a:xfrm>
            <a:off x="929457" y="1690234"/>
            <a:ext cx="434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The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Jiamin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Line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7D549549-C119-DCC4-61D7-50F8789AED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21" y="0"/>
            <a:ext cx="39650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52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  <a14:imgEffect>
                      <a14:saturation sat="0"/>
                    </a14:imgEffect>
                    <a14:imgEffect>
                      <a14:sharpenSoften amount="7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50" b="17827"/>
          <a:stretch>
            <a:fillRect/>
          </a:stretch>
        </p:blipFill>
        <p:spPr>
          <a:xfrm>
            <a:off x="-12700" y="1023699"/>
            <a:ext cx="6286499" cy="5847001"/>
          </a:xfrm>
          <a:prstGeom prst="rect">
            <a:avLst/>
          </a:prstGeom>
          <a:noFill/>
        </p:spPr>
      </p:pic>
      <p:sp>
        <p:nvSpPr>
          <p:cNvPr id="2" name="文本框 1"/>
          <p:cNvSpPr txBox="1"/>
          <p:nvPr/>
        </p:nvSpPr>
        <p:spPr>
          <a:xfrm>
            <a:off x="1530356" y="2776245"/>
            <a:ext cx="591814" cy="632618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  <a:scene3d>
              <a:camera prst="orthographicFront"/>
              <a:lightRig rig="threePt" dir="t"/>
            </a:scene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微软雅黑"/>
                <a:cs typeface="+mn-cs"/>
              </a:rPr>
              <a:t>01</a:t>
            </a:r>
          </a:p>
        </p:txBody>
      </p:sp>
      <p:sp>
        <p:nvSpPr>
          <p:cNvPr id="12" name="Text Box 3"/>
          <p:cNvSpPr>
            <a:spLocks noChangeArrowheads="1"/>
          </p:cNvSpPr>
          <p:nvPr/>
        </p:nvSpPr>
        <p:spPr bwMode="auto">
          <a:xfrm>
            <a:off x="336304" y="724412"/>
            <a:ext cx="10976610" cy="1198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alibri" panose="020F0502020204030204" charset="0"/>
              </a:rPr>
              <a:t>Shanghai Line 16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alibri" panose="020F0502020204030204" charset="0"/>
              </a:rPr>
              <a:t>-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alibri" panose="020F0502020204030204" charset="0"/>
              </a:rPr>
              <a:t> </a:t>
            </a:r>
            <a:r>
              <a:rPr kumimoji="0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Segoe UI" panose="020B0502040204020203" pitchFamily="34" charset="0"/>
                <a:ea typeface="方正姚体" panose="02010601030101010101" pitchFamily="2" charset="-122"/>
                <a:cs typeface="Segoe UI" panose="020B0502040204020203" pitchFamily="34" charset="0"/>
                <a:sym typeface="+mn-ea"/>
              </a:rPr>
              <a:t>Idiot subway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Segoe UI" panose="020B0502040204020203" pitchFamily="34" charset="0"/>
                <a:ea typeface="方正姚体" panose="02010601030101010101" pitchFamily="2" charset="-122"/>
                <a:cs typeface="Segoe UI" panose="020B0502040204020203" pitchFamily="34" charset="0"/>
                <a:sym typeface="+mn-ea"/>
              </a:rPr>
              <a:t> in Shanghai Metro?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Segoe UI" panose="020B0502040204020203" pitchFamily="34" charset="0"/>
                <a:ea typeface="方正姚体" panose="02010601030101010101" pitchFamily="2" charset="-122"/>
                <a:cs typeface="Segoe UI" panose="020B0502040204020203" pitchFamily="34" charset="0"/>
                <a:sym typeface="+mn-ea"/>
              </a:rPr>
              <a:t>（上海话：憨大儿子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Segoe UI" panose="020B0502040204020203" pitchFamily="34" charset="0"/>
                <a:ea typeface="方正姚体" panose="02010601030101010101" pitchFamily="2" charset="-122"/>
                <a:cs typeface="Segoe UI" panose="020B0502040204020203" pitchFamily="34" charset="0"/>
                <a:sym typeface="+mn-ea"/>
              </a:rPr>
              <a:t>gang du ni zi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Segoe UI" panose="020B0502040204020203" pitchFamily="34" charset="0"/>
                <a:ea typeface="方正姚体" panose="02010601030101010101" pitchFamily="2" charset="-122"/>
                <a:cs typeface="Segoe UI" panose="020B0502040204020203" pitchFamily="34" charset="0"/>
                <a:sym typeface="+mn-ea"/>
              </a:rPr>
              <a:t>）</a:t>
            </a:r>
          </a:p>
        </p:txBody>
      </p:sp>
      <p:sp>
        <p:nvSpPr>
          <p:cNvPr id="14" name="TextBox 76"/>
          <p:cNvSpPr txBox="1"/>
          <p:nvPr/>
        </p:nvSpPr>
        <p:spPr>
          <a:xfrm>
            <a:off x="2811145" y="2776220"/>
            <a:ext cx="5003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F7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Seating arrangement</a:t>
            </a:r>
          </a:p>
        </p:txBody>
      </p:sp>
      <p:sp>
        <p:nvSpPr>
          <p:cNvPr id="18" name="TextBox 76"/>
          <p:cNvSpPr txBox="1"/>
          <p:nvPr/>
        </p:nvSpPr>
        <p:spPr>
          <a:xfrm>
            <a:off x="2850515" y="3618865"/>
            <a:ext cx="496443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2F7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network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F7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signalintensity（Network signal strength）</a:t>
            </a:r>
          </a:p>
        </p:txBody>
      </p:sp>
      <p:sp>
        <p:nvSpPr>
          <p:cNvPr id="20" name="TextBox 76"/>
          <p:cNvSpPr txBox="1"/>
          <p:nvPr/>
        </p:nvSpPr>
        <p:spPr>
          <a:xfrm>
            <a:off x="2912745" y="4893310"/>
            <a:ext cx="5600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2F7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Line-16 is really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F7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Stupid or not？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530356" y="3704894"/>
            <a:ext cx="668014" cy="632618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  <a:scene3d>
              <a:camera prst="orthographicFront"/>
              <a:lightRig rig="threePt" dir="t"/>
            </a:scene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微软雅黑"/>
                <a:cs typeface="+mn-cs"/>
              </a:rPr>
              <a:t>02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530356" y="4761176"/>
            <a:ext cx="668014" cy="632618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  <a:scene3d>
              <a:camera prst="orthographicFront"/>
              <a:lightRig rig="threePt" dir="t"/>
            </a:scene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微软雅黑"/>
                <a:cs typeface="+mn-cs"/>
              </a:rPr>
              <a:t>03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C206D12-BDB5-5B1A-5798-8297F2FA20C0}"/>
              </a:ext>
            </a:extLst>
          </p:cNvPr>
          <p:cNvSpPr txBox="1"/>
          <p:nvPr/>
        </p:nvSpPr>
        <p:spPr>
          <a:xfrm>
            <a:off x="7683413" y="2287812"/>
            <a:ext cx="17858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0" i="0" u="none" strike="noStrike" kern="1200" cap="none" spc="0" normalizeH="0" baseline="0" noProof="0" dirty="0">
                <a:ln>
                  <a:noFill/>
                </a:ln>
                <a:solidFill>
                  <a:srgbClr val="102D67">
                    <a:alpha val="10000"/>
                  </a:srgbClr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rPr>
              <a:t>04</a:t>
            </a:r>
            <a:endParaRPr kumimoji="0" lang="zh-CN" altLang="en-US" sz="9600" b="0" i="0" u="none" strike="noStrike" kern="1200" cap="none" spc="0" normalizeH="0" baseline="0" noProof="0" dirty="0">
              <a:ln>
                <a:noFill/>
              </a:ln>
              <a:solidFill>
                <a:srgbClr val="102D67">
                  <a:alpha val="10000"/>
                </a:srgbClr>
              </a:solidFill>
              <a:effectLst/>
              <a:uLnTx/>
              <a:uFillTx/>
              <a:latin typeface="Impact" panose="020B0806030902050204" pitchFamily="34" charset="0"/>
              <a:ea typeface="微软雅黑"/>
              <a:cs typeface="+mn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19"/>
          <p:cNvSpPr>
            <a:spLocks noChangeArrowheads="1"/>
          </p:cNvSpPr>
          <p:nvPr/>
        </p:nvSpPr>
        <p:spPr bwMode="auto">
          <a:xfrm>
            <a:off x="339542" y="4301741"/>
            <a:ext cx="711200" cy="715962"/>
          </a:xfrm>
          <a:prstGeom prst="ellipse">
            <a:avLst/>
          </a:prstGeom>
          <a:solidFill>
            <a:srgbClr val="002F7C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" name="Group 2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04" y="4498591"/>
            <a:ext cx="390525" cy="32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Oval 16"/>
          <p:cNvSpPr>
            <a:spLocks noChangeArrowheads="1"/>
          </p:cNvSpPr>
          <p:nvPr/>
        </p:nvSpPr>
        <p:spPr bwMode="auto">
          <a:xfrm>
            <a:off x="339542" y="3244466"/>
            <a:ext cx="711200" cy="715962"/>
          </a:xfrm>
          <a:prstGeom prst="ellipse">
            <a:avLst/>
          </a:prstGeom>
          <a:solidFill>
            <a:srgbClr val="8299B4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Group 3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42" y="3407978"/>
            <a:ext cx="3714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10"/>
          <p:cNvSpPr>
            <a:spLocks noChangeArrowheads="1"/>
          </p:cNvSpPr>
          <p:nvPr/>
        </p:nvSpPr>
        <p:spPr bwMode="auto">
          <a:xfrm>
            <a:off x="339542" y="2187191"/>
            <a:ext cx="711200" cy="715962"/>
          </a:xfrm>
          <a:prstGeom prst="ellipse">
            <a:avLst/>
          </a:prstGeom>
          <a:solidFill>
            <a:srgbClr val="002F7C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4" name="Group 8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04" y="2352291"/>
            <a:ext cx="347663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3"/>
          <p:cNvSpPr txBox="1">
            <a:spLocks noChangeArrowheads="1"/>
          </p:cNvSpPr>
          <p:nvPr/>
        </p:nvSpPr>
        <p:spPr bwMode="auto">
          <a:xfrm>
            <a:off x="1220604" y="2228466"/>
            <a:ext cx="140017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Few carriages</a:t>
            </a:r>
          </a:p>
        </p:txBody>
      </p:sp>
      <p:sp>
        <p:nvSpPr>
          <p:cNvPr id="17" name="TextBox 13"/>
          <p:cNvSpPr txBox="1">
            <a:spLocks noChangeArrowheads="1"/>
          </p:cNvSpPr>
          <p:nvPr/>
        </p:nvSpPr>
        <p:spPr bwMode="auto">
          <a:xfrm>
            <a:off x="1220470" y="3260090"/>
            <a:ext cx="198945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Sideways seating</a:t>
            </a:r>
          </a:p>
        </p:txBody>
      </p:sp>
      <p:sp>
        <p:nvSpPr>
          <p:cNvPr id="5" name="TextBox 13"/>
          <p:cNvSpPr txBox="1">
            <a:spLocks noChangeArrowheads="1"/>
          </p:cNvSpPr>
          <p:nvPr/>
        </p:nvSpPr>
        <p:spPr bwMode="auto">
          <a:xfrm>
            <a:off x="1220470" y="4292600"/>
            <a:ext cx="2703195" cy="584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no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Large passenger flow</a:t>
            </a:r>
          </a:p>
        </p:txBody>
      </p:sp>
      <p:sp>
        <p:nvSpPr>
          <p:cNvPr id="20" name="矩形 19"/>
          <p:cNvSpPr/>
          <p:nvPr/>
        </p:nvSpPr>
        <p:spPr>
          <a:xfrm>
            <a:off x="0" y="210344"/>
            <a:ext cx="12192000" cy="762000"/>
          </a:xfrm>
          <a:prstGeom prst="rect">
            <a:avLst/>
          </a:prstGeom>
          <a:solidFill>
            <a:srgbClr val="002F7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3D557A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24682" y="0"/>
            <a:ext cx="175443" cy="628650"/>
          </a:xfrm>
          <a:prstGeom prst="rect">
            <a:avLst/>
          </a:prstGeom>
          <a:solidFill>
            <a:srgbClr val="829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1" name="TextBox 13"/>
          <p:cNvSpPr txBox="1">
            <a:spLocks noChangeArrowheads="1"/>
          </p:cNvSpPr>
          <p:nvPr/>
        </p:nvSpPr>
        <p:spPr bwMode="auto">
          <a:xfrm>
            <a:off x="1107440" y="388620"/>
            <a:ext cx="6149975" cy="4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Seating arrangement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5185" y="1121410"/>
            <a:ext cx="4841875" cy="2637790"/>
          </a:xfrm>
          <a:prstGeom prst="rect">
            <a:avLst/>
          </a:prstGeom>
        </p:spPr>
      </p:pic>
      <p:pic>
        <p:nvPicPr>
          <p:cNvPr id="24" name="图片 23" descr="d2be30e43d8c0b54222a65cf1843b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3665" y="5133975"/>
            <a:ext cx="8169910" cy="1402715"/>
          </a:xfrm>
          <a:prstGeom prst="rect">
            <a:avLst/>
          </a:prstGeom>
        </p:spPr>
      </p:pic>
      <p:pic>
        <p:nvPicPr>
          <p:cNvPr id="19" name="图片 18" descr="2355ecf3d24d69734f1f5ecc6978cc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3665" y="4608830"/>
            <a:ext cx="8169910" cy="1402715"/>
          </a:xfrm>
          <a:prstGeom prst="rect">
            <a:avLst/>
          </a:prstGeom>
        </p:spPr>
      </p:pic>
      <p:pic>
        <p:nvPicPr>
          <p:cNvPr id="18" name="图片 17" descr="72180fd30549a4361869758481ea1c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3665" y="4062095"/>
            <a:ext cx="8169910" cy="14027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墨迹 7"/>
              <p14:cNvContentPartPr/>
              <p14:nvPr/>
            </p14:nvContentPartPr>
            <p14:xfrm>
              <a:off x="2149475" y="3794125"/>
              <a:ext cx="635" cy="63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1"/>
            </p:blipFill>
            <p:spPr>
              <a:xfrm>
                <a:off x="2149475" y="3794125"/>
                <a:ext cx="635" cy="635"/>
              </a:xfrm>
              <a:prstGeom prst="rect"/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413385" y="1353185"/>
            <a:ext cx="3747135" cy="225361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      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114925" y="1361440"/>
            <a:ext cx="6663690" cy="225361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EC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     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0" name="图片 9" descr="4749e36d2a19884b3da0a8c9707cec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480" y="5033010"/>
            <a:ext cx="6670675" cy="11455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"/>
          <a:stretch>
            <a:fillRect/>
          </a:stretch>
        </p:blipFill>
        <p:spPr>
          <a:xfrm>
            <a:off x="410210" y="3679174"/>
            <a:ext cx="3750310" cy="2239026"/>
          </a:xfrm>
          <a:prstGeom prst="rect">
            <a:avLst/>
          </a:prstGeom>
        </p:spPr>
      </p:pic>
      <p:sp>
        <p:nvSpPr>
          <p:cNvPr id="18" name="TextBox 76"/>
          <p:cNvSpPr txBox="1"/>
          <p:nvPr/>
        </p:nvSpPr>
        <p:spPr>
          <a:xfrm>
            <a:off x="1595263" y="2039374"/>
            <a:ext cx="133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标题标题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141700" y="2439484"/>
            <a:ext cx="2493934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文字内容</a:t>
            </a:r>
            <a:r>
              <a:rPr kumimoji="0" lang="zh-CN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文字内容文字内容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文字内容文字内容文字内容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116195" y="1361440"/>
            <a:ext cx="6661785" cy="22440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1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、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Low carrying capacity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2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、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Weak signal</a:t>
            </a:r>
          </a:p>
        </p:txBody>
      </p:sp>
      <p:sp>
        <p:nvSpPr>
          <p:cNvPr id="22" name="矩形 21"/>
          <p:cNvSpPr/>
          <p:nvPr/>
        </p:nvSpPr>
        <p:spPr>
          <a:xfrm>
            <a:off x="-1905" y="233045"/>
            <a:ext cx="12192000" cy="762000"/>
          </a:xfrm>
          <a:prstGeom prst="rect">
            <a:avLst/>
          </a:prstGeom>
          <a:solidFill>
            <a:srgbClr val="002F7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3D557A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24682" y="0"/>
            <a:ext cx="175443" cy="628650"/>
          </a:xfrm>
          <a:prstGeom prst="rect">
            <a:avLst/>
          </a:prstGeom>
          <a:solidFill>
            <a:srgbClr val="829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4" name="TextBox 13"/>
          <p:cNvSpPr txBox="1">
            <a:spLocks noChangeArrowheads="1"/>
          </p:cNvSpPr>
          <p:nvPr/>
        </p:nvSpPr>
        <p:spPr bwMode="auto">
          <a:xfrm>
            <a:off x="1141730" y="429260"/>
            <a:ext cx="3591560" cy="4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Cause problems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210" y="2035175"/>
            <a:ext cx="4702175" cy="15665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385" y="1353185"/>
            <a:ext cx="4702175" cy="1566545"/>
          </a:xfrm>
          <a:prstGeom prst="rect">
            <a:avLst/>
          </a:prstGeom>
        </p:spPr>
      </p:pic>
      <p:pic>
        <p:nvPicPr>
          <p:cNvPr id="9" name="图片 8" descr="8dcf7017d94fe87ec5e0f468987d49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0480" y="4598670"/>
            <a:ext cx="6670675" cy="1145540"/>
          </a:xfrm>
          <a:prstGeom prst="rect">
            <a:avLst/>
          </a:prstGeom>
        </p:spPr>
      </p:pic>
      <p:pic>
        <p:nvPicPr>
          <p:cNvPr id="8" name="图片 7" descr="06c76e9b3343e3af2936f16e0490feb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7940" y="4130040"/>
            <a:ext cx="6670675" cy="1145540"/>
          </a:xfrm>
          <a:prstGeom prst="rect">
            <a:avLst/>
          </a:prstGeom>
        </p:spPr>
      </p:pic>
      <p:pic>
        <p:nvPicPr>
          <p:cNvPr id="6" name="图片 5" descr="08a460ad0fe78006d0de1e8d5275e9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7940" y="3591560"/>
            <a:ext cx="6670675" cy="1145540"/>
          </a:xfrm>
          <a:prstGeom prst="rect">
            <a:avLst/>
          </a:prstGeom>
        </p:spPr>
      </p:pic>
      <p:pic>
        <p:nvPicPr>
          <p:cNvPr id="2" name="图片 1" descr="d079e587b21641e862c55c98dd6bb21"/>
          <p:cNvPicPr>
            <a:picLocks noChangeAspect="1"/>
          </p:cNvPicPr>
          <p:nvPr/>
        </p:nvPicPr>
        <p:blipFill>
          <a:blip r:embed="rId10"/>
          <a:srcRect l="12535" r="11348"/>
          <a:stretch>
            <a:fillRect/>
          </a:stretch>
        </p:blipFill>
        <p:spPr>
          <a:xfrm>
            <a:off x="412750" y="3619500"/>
            <a:ext cx="4699000" cy="2597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椭圆 25"/>
          <p:cNvSpPr/>
          <p:nvPr/>
        </p:nvSpPr>
        <p:spPr>
          <a:xfrm>
            <a:off x="1926590" y="1060450"/>
            <a:ext cx="1769745" cy="1769745"/>
          </a:xfrm>
          <a:prstGeom prst="ellipse">
            <a:avLst/>
          </a:prstGeom>
          <a:solidFill>
            <a:srgbClr val="002F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1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Black" panose="020B0A02040204020203" pitchFamily="34" charset="0"/>
              <a:ea typeface="微软雅黑"/>
              <a:cs typeface="+mn-cs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5334635" y="1060450"/>
            <a:ext cx="1769745" cy="176974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2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Black" panose="020B0A02040204020203" pitchFamily="34" charset="0"/>
              <a:ea typeface="微软雅黑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742680" y="1060450"/>
            <a:ext cx="1769745" cy="1769745"/>
          </a:xfrm>
          <a:prstGeom prst="ellipse">
            <a:avLst/>
          </a:prstGeom>
          <a:solidFill>
            <a:srgbClr val="002F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3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Black" panose="020B0A02040204020203" pitchFamily="34" charset="0"/>
              <a:ea typeface="微软雅黑"/>
              <a:cs typeface="+mn-cs"/>
            </a:endParaRPr>
          </a:p>
        </p:txBody>
      </p:sp>
      <p:sp>
        <p:nvSpPr>
          <p:cNvPr id="88" name="TextBox 76"/>
          <p:cNvSpPr txBox="1"/>
          <p:nvPr/>
        </p:nvSpPr>
        <p:spPr>
          <a:xfrm>
            <a:off x="1095375" y="3278505"/>
            <a:ext cx="33483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Major station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subway</a:t>
            </a:r>
          </a:p>
        </p:txBody>
      </p:sp>
      <p:sp>
        <p:nvSpPr>
          <p:cNvPr id="28" name="TextBox 76"/>
          <p:cNvSpPr txBox="1"/>
          <p:nvPr/>
        </p:nvSpPr>
        <p:spPr>
          <a:xfrm>
            <a:off x="5335270" y="3277235"/>
            <a:ext cx="18713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High speed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4144010" y="3804285"/>
            <a:ext cx="4152265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120km/h(Line-16)&gt;80km/h(normal)</a:t>
            </a:r>
          </a:p>
        </p:txBody>
      </p:sp>
      <p:sp>
        <p:nvSpPr>
          <p:cNvPr id="30" name="TextBox 76"/>
          <p:cNvSpPr txBox="1"/>
          <p:nvPr/>
        </p:nvSpPr>
        <p:spPr>
          <a:xfrm>
            <a:off x="7745095" y="3341370"/>
            <a:ext cx="37655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Connecting the southeastern part of Shanghai</a:t>
            </a:r>
          </a:p>
        </p:txBody>
      </p:sp>
      <p:sp>
        <p:nvSpPr>
          <p:cNvPr id="38" name="矩形 37"/>
          <p:cNvSpPr/>
          <p:nvPr/>
        </p:nvSpPr>
        <p:spPr>
          <a:xfrm>
            <a:off x="0" y="215973"/>
            <a:ext cx="12192000" cy="762000"/>
          </a:xfrm>
          <a:prstGeom prst="rect">
            <a:avLst/>
          </a:prstGeom>
          <a:solidFill>
            <a:srgbClr val="002F7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3D557A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24682" y="0"/>
            <a:ext cx="175443" cy="628650"/>
          </a:xfrm>
          <a:prstGeom prst="rect">
            <a:avLst/>
          </a:prstGeom>
          <a:solidFill>
            <a:srgbClr val="829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0" name="TextBox 13"/>
          <p:cNvSpPr txBox="1">
            <a:spLocks noChangeArrowheads="1"/>
          </p:cNvSpPr>
          <p:nvPr/>
        </p:nvSpPr>
        <p:spPr bwMode="auto">
          <a:xfrm>
            <a:off x="1077595" y="414020"/>
            <a:ext cx="5521960" cy="4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Line-16 is really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Stupid or not？</a:t>
            </a: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735330" y="3804285"/>
            <a:ext cx="4152265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Reducing travel time to the destination</a:t>
            </a: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86690" y="4175125"/>
            <a:ext cx="6129655" cy="2366645"/>
          </a:xfrm>
          <a:prstGeom prst="rect">
            <a:avLst/>
          </a:prstGeom>
        </p:spPr>
      </p:pic>
      <p:pic>
        <p:nvPicPr>
          <p:cNvPr id="101" name="图片 100"/>
          <p:cNvPicPr/>
          <p:nvPr/>
        </p:nvPicPr>
        <p:blipFill>
          <a:blip r:embed="rId6"/>
          <a:stretch>
            <a:fillRect/>
          </a:stretch>
        </p:blipFill>
        <p:spPr>
          <a:xfrm>
            <a:off x="8159115" y="4048125"/>
            <a:ext cx="2936875" cy="26828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墨迹 11"/>
              <p14:cNvContentPartPr/>
              <p14:nvPr/>
            </p14:nvContentPartPr>
            <p14:xfrm>
              <a:off x="10186035" y="5471160"/>
              <a:ext cx="875030" cy="12763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8"/>
            </p:blipFill>
            <p:spPr>
              <a:xfrm>
                <a:off x="10186035" y="5471160"/>
                <a:ext cx="875030" cy="1276350"/>
              </a:xfrm>
              <a:prstGeom prst="rect"/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8000"/>
                    </a14:imgEffect>
                    <a14:imgEffect>
                      <a14:saturation sat="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50" b="17827"/>
          <a:stretch/>
        </p:blipFill>
        <p:spPr>
          <a:xfrm>
            <a:off x="-12700" y="1023699"/>
            <a:ext cx="6286499" cy="5847001"/>
          </a:xfrm>
          <a:prstGeom prst="rect">
            <a:avLst/>
          </a:prstGeom>
          <a:noFill/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6117ADB-F684-40C7-9A56-6A8798921C16}"/>
              </a:ext>
            </a:extLst>
          </p:cNvPr>
          <p:cNvSpPr txBox="1"/>
          <p:nvPr/>
        </p:nvSpPr>
        <p:spPr>
          <a:xfrm>
            <a:off x="1189361" y="2200300"/>
            <a:ext cx="591814" cy="632618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solidFill>
                  <a:schemeClr val="tx1">
                    <a:alpha val="1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dirty="0">
              <a:solidFill>
                <a:schemeClr val="tx1">
                  <a:alpha val="1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2" name="Text Box 3"/>
          <p:cNvSpPr>
            <a:spLocks noChangeArrowheads="1"/>
          </p:cNvSpPr>
          <p:nvPr/>
        </p:nvSpPr>
        <p:spPr bwMode="auto">
          <a:xfrm>
            <a:off x="991307" y="585347"/>
            <a:ext cx="175118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rPr>
              <a:t>目 录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COMPANY</a:t>
            </a:r>
          </a:p>
        </p:txBody>
      </p:sp>
      <p:sp>
        <p:nvSpPr>
          <p:cNvPr id="13" name="矩形 12"/>
          <p:cNvSpPr/>
          <p:nvPr/>
        </p:nvSpPr>
        <p:spPr>
          <a:xfrm>
            <a:off x="2470429" y="2569586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1400" dirty="0">
                <a:solidFill>
                  <a:srgbClr val="002F7C"/>
                </a:solidFill>
                <a:latin typeface="微软雅黑" panose="020B0503020204020204" charset="-122"/>
                <a:ea typeface="微软雅黑" panose="020B0503020204020204" charset="-122"/>
              </a:rPr>
              <a:t>李沛轩</a:t>
            </a:r>
            <a:endParaRPr lang="en-US" altLang="zh-CN" sz="1400" dirty="0">
              <a:solidFill>
                <a:srgbClr val="002F7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TextBox 76"/>
          <p:cNvSpPr txBox="1"/>
          <p:nvPr/>
        </p:nvSpPr>
        <p:spPr>
          <a:xfrm>
            <a:off x="2470243" y="2200300"/>
            <a:ext cx="3691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solidFill>
                  <a:srgbClr val="002F7C"/>
                </a:solidFill>
              </a:rPr>
              <a:t>The Origin of Shanghai Metro</a:t>
            </a:r>
            <a:endParaRPr lang="zh-CN" altLang="en-US" b="1" dirty="0">
              <a:solidFill>
                <a:srgbClr val="002F7C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489479" y="4381112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1400" dirty="0">
                <a:solidFill>
                  <a:srgbClr val="002F7C"/>
                </a:solidFill>
                <a:latin typeface="微软雅黑" panose="020B0503020204020204" charset="-122"/>
                <a:ea typeface="微软雅黑" panose="020B0503020204020204" charset="-122"/>
              </a:rPr>
              <a:t>项文涛</a:t>
            </a:r>
            <a:endParaRPr lang="en-US" altLang="zh-CN" sz="1400" dirty="0">
              <a:solidFill>
                <a:srgbClr val="002F7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TextBox 76"/>
          <p:cNvSpPr txBox="1"/>
          <p:nvPr/>
        </p:nvSpPr>
        <p:spPr>
          <a:xfrm>
            <a:off x="2489293" y="4011742"/>
            <a:ext cx="4009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solidFill>
                  <a:srgbClr val="102D67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The prospect of Shanghai Metro</a:t>
            </a:r>
            <a:endParaRPr lang="zh-CN" altLang="en-US" b="1" dirty="0">
              <a:solidFill>
                <a:srgbClr val="002F7C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489295" y="3496041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1400" dirty="0">
                <a:solidFill>
                  <a:srgbClr val="002F7C"/>
                </a:solidFill>
                <a:latin typeface="微软雅黑" panose="020B0503020204020204" charset="-122"/>
                <a:ea typeface="微软雅黑" panose="020B0503020204020204" charset="-122"/>
              </a:rPr>
              <a:t>侯俊皓</a:t>
            </a:r>
            <a:endParaRPr lang="en-US" altLang="zh-CN" sz="1400" dirty="0">
              <a:solidFill>
                <a:srgbClr val="002F7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TextBox 76"/>
          <p:cNvSpPr txBox="1"/>
          <p:nvPr/>
        </p:nvSpPr>
        <p:spPr>
          <a:xfrm>
            <a:off x="2489292" y="3126755"/>
            <a:ext cx="6077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solidFill>
                  <a:srgbClr val="002F7C"/>
                </a:solidFill>
              </a:rPr>
              <a:t>The</a:t>
            </a:r>
            <a:r>
              <a:rPr lang="zh-CN" altLang="en-US" sz="1800" b="1" dirty="0">
                <a:solidFill>
                  <a:srgbClr val="002F7C"/>
                </a:solidFill>
              </a:rPr>
              <a:t> </a:t>
            </a:r>
            <a:r>
              <a:rPr lang="en-US" altLang="zh-CN" sz="1800" b="1" dirty="0">
                <a:solidFill>
                  <a:srgbClr val="002F7C"/>
                </a:solidFill>
              </a:rPr>
              <a:t>development of Shanghai Metro</a:t>
            </a:r>
            <a:endParaRPr lang="zh-CN" altLang="en-US" b="1" dirty="0">
              <a:solidFill>
                <a:srgbClr val="002F7C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470245" y="5269467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1400" dirty="0">
                <a:solidFill>
                  <a:srgbClr val="002F7C"/>
                </a:solidFill>
                <a:latin typeface="微软雅黑" panose="020B0503020204020204" charset="-122"/>
                <a:ea typeface="微软雅黑" panose="020B0503020204020204" charset="-122"/>
              </a:rPr>
              <a:t>罗振宇</a:t>
            </a:r>
            <a:endParaRPr lang="en-US" altLang="zh-CN" sz="1400" dirty="0">
              <a:solidFill>
                <a:srgbClr val="002F7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TextBox 76"/>
          <p:cNvSpPr txBox="1"/>
          <p:nvPr/>
        </p:nvSpPr>
        <p:spPr>
          <a:xfrm>
            <a:off x="2445695" y="4895697"/>
            <a:ext cx="5734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solidFill>
                  <a:srgbClr val="002F7C"/>
                </a:solidFill>
                <a:latin typeface="+mj-lt"/>
                <a:ea typeface="微软雅黑" panose="020B0503020204020204" charset="-122"/>
                <a:sym typeface="Calibri" panose="020F0502020204030204" charset="0"/>
              </a:rPr>
              <a:t>Shanghai Line 16 - </a:t>
            </a:r>
            <a:r>
              <a:rPr lang="en-US" altLang="zh-CN" sz="1800" b="1" dirty="0">
                <a:solidFill>
                  <a:srgbClr val="002F7C"/>
                </a:solidFill>
                <a:latin typeface="+mj-lt"/>
                <a:ea typeface="方正姚体" panose="02010601030101010101" pitchFamily="2" charset="-122"/>
                <a:cs typeface="Segoe UI" panose="020B0502040204020203" pitchFamily="34" charset="0"/>
                <a:sym typeface="+mn-ea"/>
              </a:rPr>
              <a:t>Idiot subway in Shanghai Metro?</a:t>
            </a:r>
          </a:p>
          <a:p>
            <a:endParaRPr lang="zh-CN" altLang="en-US" b="1" dirty="0">
              <a:solidFill>
                <a:srgbClr val="002F7C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6117ADB-F684-40C7-9A56-6A8798921C16}"/>
              </a:ext>
            </a:extLst>
          </p:cNvPr>
          <p:cNvSpPr txBox="1"/>
          <p:nvPr/>
        </p:nvSpPr>
        <p:spPr>
          <a:xfrm>
            <a:off x="1189361" y="3128949"/>
            <a:ext cx="668014" cy="632618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solidFill>
                  <a:schemeClr val="tx1">
                    <a:alpha val="10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dirty="0">
              <a:solidFill>
                <a:schemeClr val="tx1">
                  <a:alpha val="1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6117ADB-F684-40C7-9A56-6A8798921C16}"/>
              </a:ext>
            </a:extLst>
          </p:cNvPr>
          <p:cNvSpPr txBox="1"/>
          <p:nvPr/>
        </p:nvSpPr>
        <p:spPr>
          <a:xfrm>
            <a:off x="1189361" y="4053151"/>
            <a:ext cx="668014" cy="632618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solidFill>
                  <a:schemeClr val="tx1">
                    <a:alpha val="10000"/>
                  </a:schemeClr>
                </a:solidFill>
                <a:latin typeface="Impact" panose="020B0806030902050204" pitchFamily="34" charset="0"/>
              </a:rPr>
              <a:t>03</a:t>
            </a:r>
            <a:endParaRPr lang="zh-CN" altLang="en-US" dirty="0">
              <a:solidFill>
                <a:schemeClr val="tx1">
                  <a:alpha val="1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6117ADB-F684-40C7-9A56-6A8798921C16}"/>
              </a:ext>
            </a:extLst>
          </p:cNvPr>
          <p:cNvSpPr txBox="1"/>
          <p:nvPr/>
        </p:nvSpPr>
        <p:spPr>
          <a:xfrm>
            <a:off x="1182591" y="4931320"/>
            <a:ext cx="668014" cy="632618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solidFill>
                  <a:schemeClr val="tx1">
                    <a:alpha val="10000"/>
                  </a:schemeClr>
                </a:solidFill>
                <a:latin typeface="Impact" panose="020B0806030902050204" pitchFamily="34" charset="0"/>
              </a:rPr>
              <a:t>04</a:t>
            </a:r>
            <a:endParaRPr lang="zh-CN" altLang="en-US" dirty="0">
              <a:solidFill>
                <a:schemeClr val="tx1">
                  <a:alpha val="10000"/>
                </a:schemeClr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椭圆 25"/>
          <p:cNvSpPr/>
          <p:nvPr/>
        </p:nvSpPr>
        <p:spPr>
          <a:xfrm>
            <a:off x="1581150" y="1954530"/>
            <a:ext cx="1769745" cy="1769745"/>
          </a:xfrm>
          <a:prstGeom prst="ellipse">
            <a:avLst/>
          </a:prstGeom>
          <a:solidFill>
            <a:srgbClr val="002F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1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Black" panose="020B0A02040204020203" pitchFamily="34" charset="0"/>
              <a:ea typeface="微软雅黑"/>
              <a:cs typeface="+mn-cs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4206875" y="1954530"/>
            <a:ext cx="1769745" cy="176974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2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Black" panose="020B0A02040204020203" pitchFamily="34" charset="0"/>
              <a:ea typeface="微软雅黑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6832600" y="1954530"/>
            <a:ext cx="1769745" cy="1769745"/>
          </a:xfrm>
          <a:prstGeom prst="ellipse">
            <a:avLst/>
          </a:prstGeom>
          <a:solidFill>
            <a:srgbClr val="002F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3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Black" panose="020B0A02040204020203" pitchFamily="34" charset="0"/>
              <a:ea typeface="微软雅黑"/>
              <a:cs typeface="+mn-cs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9458325" y="1954530"/>
            <a:ext cx="1769745" cy="176974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4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Black" panose="020B0A02040204020203" pitchFamily="34" charset="0"/>
              <a:ea typeface="微软雅黑"/>
              <a:cs typeface="+mn-cs"/>
            </a:endParaRPr>
          </a:p>
        </p:txBody>
      </p:sp>
      <p:sp>
        <p:nvSpPr>
          <p:cNvPr id="88" name="TextBox 76"/>
          <p:cNvSpPr txBox="1"/>
          <p:nvPr/>
        </p:nvSpPr>
        <p:spPr>
          <a:xfrm>
            <a:off x="1572730" y="4171331"/>
            <a:ext cx="2840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2F7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The Origin of Shanghai Metro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2F7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1173113" y="5025315"/>
            <a:ext cx="2840372" cy="1142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微软雅黑"/>
                <a:cs typeface="Times New Roman" panose="02020603050405020304" pitchFamily="18" charset="0"/>
              </a:rPr>
              <a:t>the historical 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微软雅黑"/>
                <a:cs typeface="Times New Roman" panose="02020603050405020304" pitchFamily="18" charset="0"/>
              </a:rPr>
              <a:t>backgroundmotivations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微软雅黑"/>
                <a:cs typeface="Times New Roman" panose="02020603050405020304" pitchFamily="18" charset="0"/>
              </a:rPr>
              <a:t> and challenges</a:t>
            </a:r>
            <a:endParaRPr kumimoji="0" lang="zh-CN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28" name="TextBox 76"/>
          <p:cNvSpPr txBox="1"/>
          <p:nvPr/>
        </p:nvSpPr>
        <p:spPr>
          <a:xfrm>
            <a:off x="3889952" y="4137373"/>
            <a:ext cx="3151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2F7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The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F7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2F7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development of Shanghai Metro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2F7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013485" y="4921698"/>
            <a:ext cx="2244149" cy="1502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微软雅黑"/>
                <a:cs typeface="Times New Roman" panose="02020603050405020304" pitchFamily="18" charset="0"/>
              </a:rPr>
              <a:t>expanded and developed, advanced technologies</a:t>
            </a:r>
            <a:endParaRPr kumimoji="0" lang="zh-CN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30" name="TextBox 76"/>
          <p:cNvSpPr txBox="1"/>
          <p:nvPr/>
        </p:nvSpPr>
        <p:spPr>
          <a:xfrm>
            <a:off x="6193077" y="4126855"/>
            <a:ext cx="30487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rgbClr val="102D67"/>
                </a:solidFill>
                <a:latin typeface="+mj-lt"/>
                <a:ea typeface="微软雅黑" panose="020B0503020204020204" charset="-122"/>
                <a:sym typeface="+mn-ea"/>
              </a:rPr>
              <a:t>The prospect of Shanghai Metro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+mj-lt"/>
              <a:ea typeface="微软雅黑" panose="020B0503020204020204" charset="-122"/>
              <a:cs typeface="+mn-cs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654450" y="5153036"/>
            <a:ext cx="2244149" cy="118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future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srgbClr val="F0F0F0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expansion technological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advancements</a:t>
            </a:r>
            <a:endParaRPr kumimoji="0" lang="zh-CN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36" name="TextBox 76"/>
          <p:cNvSpPr txBox="1"/>
          <p:nvPr/>
        </p:nvSpPr>
        <p:spPr>
          <a:xfrm>
            <a:off x="9299823" y="4137373"/>
            <a:ext cx="2361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2F7C"/>
                </a:solidFill>
                <a:effectLst/>
                <a:uLnTx/>
                <a:uFillTx/>
                <a:latin typeface="Arial"/>
                <a:ea typeface="微软雅黑" panose="020B0503020204020204" charset="-122"/>
                <a:cs typeface="+mn-cs"/>
                <a:sym typeface="Calibri" panose="020F0502020204030204" charset="0"/>
              </a:rPr>
              <a:t>Shanghai Line 16 -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2F7C"/>
                </a:solidFill>
                <a:effectLst/>
                <a:uLnTx/>
                <a:uFillTx/>
                <a:latin typeface="Arial"/>
                <a:ea typeface="方正姚体" panose="02010601030101010101" pitchFamily="2" charset="-122"/>
                <a:cs typeface="Segoe UI" panose="020B0502040204020203" pitchFamily="34" charset="0"/>
                <a:sym typeface="+mn-ea"/>
              </a:rPr>
              <a:t>Idiot subway in Shanghai Metro?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9358449" y="5181538"/>
            <a:ext cx="2244149" cy="1502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微软雅黑"/>
                <a:cs typeface="Times New Roman" panose="02020603050405020304" pitchFamily="18" charset="0"/>
              </a:rPr>
              <a:t>u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微软雅黑"/>
                <a:cs typeface="Times New Roman" panose="02020603050405020304" pitchFamily="18" charset="0"/>
              </a:rPr>
              <a:t>nique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微软雅黑"/>
                <a:cs typeface="Times New Roman" panose="02020603050405020304" pitchFamily="18" charset="0"/>
              </a:rPr>
              <a:t>service coverage significance surrounding areas</a:t>
            </a:r>
            <a:endParaRPr kumimoji="0" lang="zh-CN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0" y="215973"/>
            <a:ext cx="12192000" cy="762000"/>
          </a:xfrm>
          <a:prstGeom prst="rect">
            <a:avLst/>
          </a:prstGeom>
          <a:solidFill>
            <a:srgbClr val="002F7C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3D557A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24682" y="0"/>
            <a:ext cx="175443" cy="628650"/>
          </a:xfrm>
          <a:prstGeom prst="rect">
            <a:avLst/>
          </a:prstGeom>
          <a:solidFill>
            <a:srgbClr val="829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0" name="TextBox 13"/>
          <p:cNvSpPr txBox="1">
            <a:spLocks noChangeArrowheads="1"/>
          </p:cNvSpPr>
          <p:nvPr/>
        </p:nvSpPr>
        <p:spPr bwMode="auto">
          <a:xfrm>
            <a:off x="1173113" y="310449"/>
            <a:ext cx="263688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Conclusion</a:t>
            </a:r>
            <a:endParaRPr kumimoji="0" lang="en-US" altLang="x-none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455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4109505" y="2606239"/>
            <a:ext cx="3985202" cy="865136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002F7C"/>
                </a:solidFill>
              </a:rPr>
              <a:t>THANKS</a:t>
            </a:r>
            <a:endParaRPr lang="zh-CN" altLang="en-US" dirty="0">
              <a:solidFill>
                <a:srgbClr val="002F7C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3942268" y="5427941"/>
            <a:ext cx="4319676" cy="487084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10344"/>
            <a:ext cx="12192000" cy="762000"/>
          </a:xfrm>
          <a:prstGeom prst="rect">
            <a:avLst/>
          </a:prstGeom>
          <a:solidFill>
            <a:srgbClr val="002F7C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D557A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24682" y="0"/>
            <a:ext cx="175443" cy="628650"/>
          </a:xfrm>
          <a:prstGeom prst="rect">
            <a:avLst/>
          </a:prstGeom>
          <a:solidFill>
            <a:srgbClr val="829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89D9C36-3A2D-BA5C-6F19-F61FAC81A5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0" y="972344"/>
            <a:ext cx="4802798" cy="588455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270EA95-1C52-AE00-F86C-7719A1CD4F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63283"/>
            <a:ext cx="5794717" cy="579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48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  <a14:imgEffect>
                      <a14:saturation sat="0"/>
                    </a14:imgEffect>
                    <a14:imgEffect>
                      <a14:sharpenSoften amount="7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50" b="18005"/>
          <a:stretch>
            <a:fillRect/>
          </a:stretch>
        </p:blipFill>
        <p:spPr>
          <a:xfrm>
            <a:off x="-19685" y="1023699"/>
            <a:ext cx="6286499" cy="5834301"/>
          </a:xfrm>
          <a:prstGeom prst="rect">
            <a:avLst/>
          </a:prstGeom>
          <a:noFill/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58825" y="1183640"/>
            <a:ext cx="5588000" cy="2769235"/>
          </a:xfrm>
        </p:spPr>
        <p:txBody>
          <a:bodyPr anchor="b">
            <a:noAutofit/>
          </a:bodyPr>
          <a:lstStyle/>
          <a:p>
            <a:pPr algn="l"/>
            <a:r>
              <a:rPr lang="en-US" altLang="zh-CN" sz="4000" dirty="0">
                <a:solidFill>
                  <a:srgbClr val="002F7C"/>
                </a:solidFill>
              </a:rPr>
              <a:t>The Origin of Shanghai Metro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872984" y="2451812"/>
            <a:ext cx="1051493" cy="1144952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solidFill>
                  <a:srgbClr val="102D67">
                    <a:alpha val="10000"/>
                  </a:srgbClr>
                </a:solidFill>
                <a:latin typeface="Impact" panose="020B0806030902050204" pitchFamily="34" charset="0"/>
              </a:rPr>
              <a:t>01</a:t>
            </a:r>
            <a:endParaRPr lang="zh-CN" altLang="en-US" dirty="0">
              <a:solidFill>
                <a:srgbClr val="102D67">
                  <a:alpha val="10000"/>
                </a:srgbClr>
              </a:solidFill>
              <a:latin typeface="Impact" panose="020B0806030902050204" pitchFamily="3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856996" y="4063950"/>
            <a:ext cx="61356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1665" y="37465"/>
            <a:ext cx="5150485" cy="34086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7380" y="3495040"/>
            <a:ext cx="5065395" cy="336296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9CB273E-1F4C-7EF8-80E6-40B939623A05}"/>
              </a:ext>
            </a:extLst>
          </p:cNvPr>
          <p:cNvSpPr txBox="1"/>
          <p:nvPr/>
        </p:nvSpPr>
        <p:spPr>
          <a:xfrm>
            <a:off x="5633528" y="2424306"/>
            <a:ext cx="171849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102D67">
                    <a:alpha val="10000"/>
                  </a:srgbClr>
                </a:solidFill>
                <a:latin typeface="Impact" panose="020B0806030902050204" pitchFamily="34" charset="0"/>
              </a:rPr>
              <a:t>01</a:t>
            </a:r>
            <a:endParaRPr lang="zh-CN" altLang="en-US" sz="9600" dirty="0">
              <a:solidFill>
                <a:srgbClr val="102D67">
                  <a:alpha val="10000"/>
                </a:srgbClr>
              </a:solidFill>
              <a:latin typeface="Impact" panose="020B0806030902050204" pitchFamily="34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10"/>
          <p:cNvSpPr>
            <a:spLocks noChangeArrowheads="1"/>
          </p:cNvSpPr>
          <p:nvPr/>
        </p:nvSpPr>
        <p:spPr bwMode="auto">
          <a:xfrm>
            <a:off x="840557" y="1769996"/>
            <a:ext cx="711200" cy="715962"/>
          </a:xfrm>
          <a:prstGeom prst="ellipse">
            <a:avLst/>
          </a:prstGeom>
          <a:solidFill>
            <a:srgbClr val="002F7C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4" name="Group 8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819" y="1935096"/>
            <a:ext cx="347663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3"/>
          <p:cNvSpPr txBox="1">
            <a:spLocks noChangeArrowheads="1"/>
          </p:cNvSpPr>
          <p:nvPr/>
        </p:nvSpPr>
        <p:spPr bwMode="auto">
          <a:xfrm>
            <a:off x="1726565" y="1744345"/>
            <a:ext cx="1046543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2000" b="1" i="0" u="none" strike="noStrike" kern="1200" cap="none" spc="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the background of building Shanghai metro</a:t>
            </a:r>
          </a:p>
        </p:txBody>
      </p:sp>
      <p:sp>
        <p:nvSpPr>
          <p:cNvPr id="16" name="TextBox 13"/>
          <p:cNvSpPr txBox="1">
            <a:spLocks noChangeArrowheads="1"/>
          </p:cNvSpPr>
          <p:nvPr/>
        </p:nvSpPr>
        <p:spPr bwMode="auto">
          <a:xfrm>
            <a:off x="1726565" y="2096770"/>
            <a:ext cx="487426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On August 23, 1956, in accordance with the directives from the Central Committee of the Communist Party of China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regarding the prevention of sudden </a:t>
            </a:r>
            <a:r>
              <a:rPr kumimoji="0" lang="en-US" altLang="zh-CN" sz="20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imperialist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 attacks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, the Shanghai </a:t>
            </a:r>
            <a:r>
              <a:rPr kumimoji="0" lang="en-US" altLang="zh-CN" sz="2000" b="0" i="0" u="sng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Municipal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 Office of Urban Construction and Transportation (上海市政建设交通办公室)established the </a:t>
            </a:r>
            <a:r>
              <a:rPr kumimoji="0" lang="en-US" altLang="zh-CN" sz="2000" b="0" i="0" u="sng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Shanghai Municipal Underground Railway Preparatory Office</a:t>
            </a:r>
            <a:r>
              <a:rPr kumimoji="0" lang="zh-CN" altLang="en-US" sz="2000" b="0" i="0" u="sng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（上海市地下铁道筹建处）</a:t>
            </a:r>
            <a:r>
              <a:rPr kumimoji="0" lang="en-US" altLang="zh-CN" sz="2000" b="0" i="0" u="sng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.</a:t>
            </a:r>
          </a:p>
          <a:p>
            <a:pPr marL="0" marR="0" lvl="0" indent="0" algn="l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imperialist n.</a:t>
            </a:r>
            <a:r>
              <a:rPr kumimoji="0" lang="zh-CN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帝国主义    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municipal </a:t>
            </a:r>
            <a:r>
              <a:rPr kumimoji="0" lang="zh-CN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市政的  </a:t>
            </a:r>
          </a:p>
        </p:txBody>
      </p:sp>
      <p:sp>
        <p:nvSpPr>
          <p:cNvPr id="20" name="矩形 19"/>
          <p:cNvSpPr/>
          <p:nvPr/>
        </p:nvSpPr>
        <p:spPr>
          <a:xfrm>
            <a:off x="0" y="210344"/>
            <a:ext cx="12192000" cy="762000"/>
          </a:xfrm>
          <a:prstGeom prst="rect">
            <a:avLst/>
          </a:prstGeom>
          <a:solidFill>
            <a:srgbClr val="002F7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3D557A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24682" y="0"/>
            <a:ext cx="175443" cy="628650"/>
          </a:xfrm>
          <a:prstGeom prst="rect">
            <a:avLst/>
          </a:prstGeom>
          <a:solidFill>
            <a:srgbClr val="829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1" name="TextBox 13"/>
          <p:cNvSpPr txBox="1">
            <a:spLocks noChangeArrowheads="1"/>
          </p:cNvSpPr>
          <p:nvPr/>
        </p:nvSpPr>
        <p:spPr bwMode="auto">
          <a:xfrm>
            <a:off x="1172845" y="310515"/>
            <a:ext cx="5057140" cy="676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Part 1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  <a:sym typeface="+mn-ea"/>
              </a:rPr>
              <a:t>The Origin of Shanghai Metro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 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3765" y="1744345"/>
            <a:ext cx="4852670" cy="3259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19"/>
          <p:cNvSpPr>
            <a:spLocks noChangeArrowheads="1"/>
          </p:cNvSpPr>
          <p:nvPr/>
        </p:nvSpPr>
        <p:spPr bwMode="auto">
          <a:xfrm>
            <a:off x="857067" y="1502026"/>
            <a:ext cx="711200" cy="715962"/>
          </a:xfrm>
          <a:prstGeom prst="ellipse">
            <a:avLst/>
          </a:prstGeom>
          <a:solidFill>
            <a:srgbClr val="002F7C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" name="Group 2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29" y="1698876"/>
            <a:ext cx="390525" cy="32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13"/>
          <p:cNvSpPr txBox="1">
            <a:spLocks noChangeArrowheads="1"/>
          </p:cNvSpPr>
          <p:nvPr/>
        </p:nvSpPr>
        <p:spPr bwMode="auto">
          <a:xfrm>
            <a:off x="1737995" y="1543685"/>
            <a:ext cx="969327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2000" b="1" i="0" u="none" strike="noStrike" kern="1200" cap="none" spc="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The initial construction of the Shanghai Metro  </a:t>
            </a:r>
          </a:p>
        </p:txBody>
      </p:sp>
      <p:sp>
        <p:nvSpPr>
          <p:cNvPr id="7" name="TextBox 13"/>
          <p:cNvSpPr txBox="1">
            <a:spLocks noChangeArrowheads="1"/>
          </p:cNvSpPr>
          <p:nvPr/>
        </p:nvSpPr>
        <p:spPr bwMode="auto">
          <a:xfrm>
            <a:off x="1743075" y="1842770"/>
            <a:ext cx="4052570" cy="509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From 1962 to 1983, Shanghai conducted three major-scale experiments in underground railway construction,as in the right 2 images.</a:t>
            </a:r>
          </a:p>
          <a:p>
            <a:pPr marL="0" marR="0" lvl="0" indent="0" algn="l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  <a:p>
            <a:pPr marL="0" marR="0" lvl="0" indent="0" algn="l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On January 19, 1990, the construction of Shanghai Metro Line 1 officially began. </a:t>
            </a:r>
          </a:p>
          <a:p>
            <a:pPr marL="0" marR="0" lvl="0" indent="0" algn="l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  <a:p>
            <a:pPr marL="0" marR="0" lvl="0" indent="0" algn="l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Over the following decade, a total of ten metro lines were completed.</a:t>
            </a:r>
          </a:p>
        </p:txBody>
      </p:sp>
      <p:sp>
        <p:nvSpPr>
          <p:cNvPr id="20" name="矩形 19"/>
          <p:cNvSpPr/>
          <p:nvPr/>
        </p:nvSpPr>
        <p:spPr>
          <a:xfrm>
            <a:off x="0" y="210344"/>
            <a:ext cx="12192000" cy="762000"/>
          </a:xfrm>
          <a:prstGeom prst="rect">
            <a:avLst/>
          </a:prstGeom>
          <a:solidFill>
            <a:srgbClr val="002F7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3D557A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24682" y="0"/>
            <a:ext cx="175443" cy="628650"/>
          </a:xfrm>
          <a:prstGeom prst="rect">
            <a:avLst/>
          </a:prstGeom>
          <a:solidFill>
            <a:srgbClr val="829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1" name="TextBox 13"/>
          <p:cNvSpPr txBox="1">
            <a:spLocks noChangeArrowheads="1"/>
          </p:cNvSpPr>
          <p:nvPr/>
        </p:nvSpPr>
        <p:spPr bwMode="auto">
          <a:xfrm>
            <a:off x="1172845" y="310515"/>
            <a:ext cx="5057140" cy="676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Part 1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  <a:sym typeface="+mn-ea"/>
              </a:rPr>
              <a:t>The Origin of Shanghai Metro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 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585" y="1118870"/>
            <a:ext cx="3222625" cy="33547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9465" y="4521835"/>
            <a:ext cx="4133850" cy="2176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413385" y="1353185"/>
            <a:ext cx="3747135" cy="225361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      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8031480" y="1361440"/>
            <a:ext cx="3747135" cy="225361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EC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     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4222115" y="3674110"/>
            <a:ext cx="3747135" cy="2253615"/>
          </a:xfrm>
          <a:prstGeom prst="rect">
            <a:avLst/>
          </a:prstGeom>
          <a:solidFill>
            <a:srgbClr val="002F7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EC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      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77360" y="3749040"/>
            <a:ext cx="3754120" cy="20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Under his leadership, tunneling experts initiated the trial section of the Cao Bao Road Station (漕宝路站)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for Metro Line 1,which provided valuable firsthand data for the construction of the Shanghai Metro. 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74980" y="1362710"/>
            <a:ext cx="3747135" cy="2331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     In 1979, Mr. Liu Jianhang,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an academician of the Chinese Academy of Engineering, , often referred to as the "Father of Chinese Tunnels" .took on the role of Vice General Manager and Chief Engineer .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8100695" y="1362710"/>
            <a:ext cx="3726815" cy="20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On January 19, 1990, the construction of Shanghai Metro Line 1 began. This marked a significant milestone as it was the first subway line in China to be constructed using </a:t>
            </a: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shield tunneling techniques.</a:t>
            </a:r>
          </a:p>
        </p:txBody>
      </p:sp>
      <p:sp>
        <p:nvSpPr>
          <p:cNvPr id="22" name="矩形 21"/>
          <p:cNvSpPr/>
          <p:nvPr/>
        </p:nvSpPr>
        <p:spPr>
          <a:xfrm>
            <a:off x="-1905" y="233045"/>
            <a:ext cx="12192000" cy="762000"/>
          </a:xfrm>
          <a:prstGeom prst="rect">
            <a:avLst/>
          </a:prstGeom>
          <a:solidFill>
            <a:srgbClr val="002F7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3D557A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24682" y="0"/>
            <a:ext cx="175443" cy="628650"/>
          </a:xfrm>
          <a:prstGeom prst="rect">
            <a:avLst/>
          </a:prstGeom>
          <a:solidFill>
            <a:srgbClr val="829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4" name="TextBox 13"/>
          <p:cNvSpPr txBox="1">
            <a:spLocks noChangeArrowheads="1"/>
          </p:cNvSpPr>
          <p:nvPr/>
        </p:nvSpPr>
        <p:spPr bwMode="auto">
          <a:xfrm>
            <a:off x="1173113" y="310449"/>
            <a:ext cx="40800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Part 1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  <a:sym typeface="+mn-ea"/>
              </a:rPr>
              <a:t>The Origin of Shanghai Metro</a:t>
            </a:r>
            <a:endParaRPr kumimoji="0" lang="en-US" altLang="x-none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05" y="3645535"/>
            <a:ext cx="3846195" cy="23939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400" y="1322705"/>
            <a:ext cx="3752215" cy="23520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206865" y="3275330"/>
            <a:ext cx="26206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盾构施工技术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9250" y="3645535"/>
            <a:ext cx="3746500" cy="24091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66520" y="6054725"/>
            <a:ext cx="18408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上图为刘建航院士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8000"/>
                    </a14:imgEffect>
                    <a14:imgEffect>
                      <a14:saturation sat="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50" b="18005"/>
          <a:stretch/>
        </p:blipFill>
        <p:spPr>
          <a:xfrm>
            <a:off x="-12700" y="1023699"/>
            <a:ext cx="6286499" cy="5834301"/>
          </a:xfrm>
          <a:prstGeom prst="rect">
            <a:avLst/>
          </a:prstGeom>
          <a:noFill/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58825" y="3296507"/>
            <a:ext cx="6472154" cy="656792"/>
          </a:xfrm>
        </p:spPr>
        <p:txBody>
          <a:bodyPr anchor="b">
            <a:noAutofit/>
          </a:bodyPr>
          <a:lstStyle/>
          <a:p>
            <a:pPr algn="l"/>
            <a:r>
              <a:rPr lang="en-US" altLang="zh-CN" sz="4800" dirty="0">
                <a:solidFill>
                  <a:srgbClr val="002F7C"/>
                </a:solidFill>
              </a:rPr>
              <a:t>The</a:t>
            </a:r>
            <a:r>
              <a:rPr lang="zh-CN" altLang="en-US" sz="4800" dirty="0">
                <a:solidFill>
                  <a:srgbClr val="002F7C"/>
                </a:solidFill>
              </a:rPr>
              <a:t> </a:t>
            </a:r>
            <a:r>
              <a:rPr lang="en-US" altLang="zh-CN" sz="4800" dirty="0">
                <a:solidFill>
                  <a:srgbClr val="002F7C"/>
                </a:solidFill>
              </a:rPr>
              <a:t>development of </a:t>
            </a:r>
            <a:br>
              <a:rPr lang="en-US" altLang="zh-CN" sz="4800" dirty="0">
                <a:solidFill>
                  <a:srgbClr val="002F7C"/>
                </a:solidFill>
              </a:rPr>
            </a:br>
            <a:r>
              <a:rPr lang="en-US" altLang="zh-CN" sz="4800" dirty="0">
                <a:solidFill>
                  <a:srgbClr val="002F7C"/>
                </a:solidFill>
              </a:rPr>
              <a:t>Shanghai Metro</a:t>
            </a:r>
            <a:endParaRPr lang="zh-CN" altLang="en-US" sz="4800" dirty="0">
              <a:solidFill>
                <a:srgbClr val="002F7C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6117ADB-F684-40C7-9A56-6A8798921C16}"/>
              </a:ext>
            </a:extLst>
          </p:cNvPr>
          <p:cNvSpPr txBox="1"/>
          <p:nvPr/>
        </p:nvSpPr>
        <p:spPr>
          <a:xfrm>
            <a:off x="7872984" y="2451812"/>
            <a:ext cx="1051493" cy="1144952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02D67">
                    <a:alpha val="10000"/>
                  </a:srgbClr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rPr>
              <a:t>02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02D67">
                  <a:alpha val="10000"/>
                </a:srgbClr>
              </a:solidFill>
              <a:effectLst/>
              <a:uLnTx/>
              <a:uFillTx/>
              <a:latin typeface="Impact" panose="020B0806030902050204" pitchFamily="34" charset="0"/>
              <a:ea typeface="微软雅黑"/>
              <a:cs typeface="+mn-cs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7602746-192E-47CD-91CD-D835FEFA98DE}"/>
              </a:ext>
            </a:extLst>
          </p:cNvPr>
          <p:cNvCxnSpPr>
            <a:cxnSpLocks/>
          </p:cNvCxnSpPr>
          <p:nvPr/>
        </p:nvCxnSpPr>
        <p:spPr>
          <a:xfrm>
            <a:off x="856996" y="4063950"/>
            <a:ext cx="61356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5755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oup 2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019" y="4645911"/>
            <a:ext cx="390525" cy="32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Group 3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257" y="3555298"/>
            <a:ext cx="3714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Group 8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19" y="2499611"/>
            <a:ext cx="347663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3"/>
          <p:cNvSpPr txBox="1">
            <a:spLocks noChangeArrowheads="1"/>
          </p:cNvSpPr>
          <p:nvPr/>
        </p:nvSpPr>
        <p:spPr bwMode="auto">
          <a:xfrm>
            <a:off x="475247" y="2375786"/>
            <a:ext cx="454793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expansions and upgrades</a:t>
            </a:r>
            <a:endParaRPr kumimoji="0" lang="en-US" altLang="x-none" sz="2800" b="1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7" name="TextBox 13"/>
          <p:cNvSpPr txBox="1">
            <a:spLocks noChangeArrowheads="1"/>
          </p:cNvSpPr>
          <p:nvPr/>
        </p:nvSpPr>
        <p:spPr bwMode="auto">
          <a:xfrm>
            <a:off x="475247" y="3407661"/>
            <a:ext cx="484872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added new lines and stations</a:t>
            </a:r>
            <a:endParaRPr kumimoji="0" lang="en-US" altLang="x-none" sz="2800" b="1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" name="TextBox 13"/>
          <p:cNvSpPr txBox="1">
            <a:spLocks noChangeArrowheads="1"/>
          </p:cNvSpPr>
          <p:nvPr/>
        </p:nvSpPr>
        <p:spPr bwMode="auto">
          <a:xfrm>
            <a:off x="475247" y="4483986"/>
            <a:ext cx="48487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large-scale subway network</a:t>
            </a:r>
            <a:endParaRPr kumimoji="0" lang="en-US" altLang="x-none" sz="2800" b="1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210344"/>
            <a:ext cx="12192000" cy="762000"/>
          </a:xfrm>
          <a:prstGeom prst="rect">
            <a:avLst/>
          </a:prstGeom>
          <a:solidFill>
            <a:srgbClr val="002F7C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3D557A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24682" y="0"/>
            <a:ext cx="175443" cy="628650"/>
          </a:xfrm>
          <a:prstGeom prst="rect">
            <a:avLst/>
          </a:prstGeom>
          <a:solidFill>
            <a:srgbClr val="829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1" name="TextBox 13"/>
          <p:cNvSpPr txBox="1">
            <a:spLocks noChangeArrowheads="1"/>
          </p:cNvSpPr>
          <p:nvPr/>
        </p:nvSpPr>
        <p:spPr bwMode="auto">
          <a:xfrm>
            <a:off x="1173113" y="310449"/>
            <a:ext cx="57209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Part 2 The development of Shanghai Metro</a:t>
            </a:r>
            <a:endParaRPr kumimoji="0" lang="en-US" altLang="x-none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箭头: 下 1">
            <a:extLst>
              <a:ext uri="{FF2B5EF4-FFF2-40B4-BE49-F238E27FC236}">
                <a16:creationId xmlns:a16="http://schemas.microsoft.com/office/drawing/2014/main" id="{A773C041-A6DF-B118-84DC-514C28668F92}"/>
              </a:ext>
            </a:extLst>
          </p:cNvPr>
          <p:cNvSpPr/>
          <p:nvPr/>
        </p:nvSpPr>
        <p:spPr>
          <a:xfrm>
            <a:off x="2322095" y="2986061"/>
            <a:ext cx="300790" cy="37782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箭头: 下 7">
            <a:extLst>
              <a:ext uri="{FF2B5EF4-FFF2-40B4-BE49-F238E27FC236}">
                <a16:creationId xmlns:a16="http://schemas.microsoft.com/office/drawing/2014/main" id="{ADA3564A-8BF4-D569-9992-18DF61BF655B}"/>
              </a:ext>
            </a:extLst>
          </p:cNvPr>
          <p:cNvSpPr/>
          <p:nvPr/>
        </p:nvSpPr>
        <p:spPr>
          <a:xfrm>
            <a:off x="2322095" y="4021202"/>
            <a:ext cx="300790" cy="37782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235C66-450C-5921-B4BC-962B4A3DD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00" y="2105822"/>
            <a:ext cx="4392630" cy="327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48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/>
    </mc:Choice>
    <mc:Fallback xmlns="">
      <p:transition spd="slow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LIDE.THEME" val="6789a51e-929f-4e8c-ae3c-62885f9454a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主题5">
  <a:themeElements>
    <a:clrScheme name="20171020-0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0000"/>
      </a:accent1>
      <a:accent2>
        <a:srgbClr val="747474"/>
      </a:accent2>
      <a:accent3>
        <a:srgbClr val="232323"/>
      </a:accent3>
      <a:accent4>
        <a:srgbClr val="B4B4B4"/>
      </a:accent4>
      <a:accent5>
        <a:srgbClr val="888888"/>
      </a:accent5>
      <a:accent6>
        <a:srgbClr val="4B4B4B"/>
      </a:accent6>
      <a:hlink>
        <a:srgbClr val="92278F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1_主题5">
  <a:themeElements>
    <a:clrScheme name="20171020-0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0000"/>
      </a:accent1>
      <a:accent2>
        <a:srgbClr val="747474"/>
      </a:accent2>
      <a:accent3>
        <a:srgbClr val="232323"/>
      </a:accent3>
      <a:accent4>
        <a:srgbClr val="B4B4B4"/>
      </a:accent4>
      <a:accent5>
        <a:srgbClr val="888888"/>
      </a:accent5>
      <a:accent6>
        <a:srgbClr val="4B4B4B"/>
      </a:accent6>
      <a:hlink>
        <a:srgbClr val="92278F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主题5">
  <a:themeElements>
    <a:clrScheme name="20171020-0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0000"/>
      </a:accent1>
      <a:accent2>
        <a:srgbClr val="747474"/>
      </a:accent2>
      <a:accent3>
        <a:srgbClr val="232323"/>
      </a:accent3>
      <a:accent4>
        <a:srgbClr val="B4B4B4"/>
      </a:accent4>
      <a:accent5>
        <a:srgbClr val="888888"/>
      </a:accent5>
      <a:accent6>
        <a:srgbClr val="4B4B4B"/>
      </a:accent6>
      <a:hlink>
        <a:srgbClr val="92278F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304</TotalTime>
  <Words>756</Words>
  <Application>Microsoft Office PowerPoint</Application>
  <PresentationFormat>宽屏</PresentationFormat>
  <Paragraphs>129</Paragraphs>
  <Slides>21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等线</vt:lpstr>
      <vt:lpstr>微软雅黑</vt:lpstr>
      <vt:lpstr>Arial</vt:lpstr>
      <vt:lpstr>Calibri</vt:lpstr>
      <vt:lpstr>Impact</vt:lpstr>
      <vt:lpstr>Segoe UI</vt:lpstr>
      <vt:lpstr>Segoe UI Black</vt:lpstr>
      <vt:lpstr>主题5</vt:lpstr>
      <vt:lpstr>1_主题5</vt:lpstr>
      <vt:lpstr>2_主题5</vt:lpstr>
      <vt:lpstr>PowerPoint 演示文稿</vt:lpstr>
      <vt:lpstr>PowerPoint 演示文稿</vt:lpstr>
      <vt:lpstr>PowerPoint 演示文稿</vt:lpstr>
      <vt:lpstr>The Origin of Shanghai Metro</vt:lpstr>
      <vt:lpstr>PowerPoint 演示文稿</vt:lpstr>
      <vt:lpstr>PowerPoint 演示文稿</vt:lpstr>
      <vt:lpstr>PowerPoint 演示文稿</vt:lpstr>
      <vt:lpstr>The development of  Shanghai Metro</vt:lpstr>
      <vt:lpstr>PowerPoint 演示文稿</vt:lpstr>
      <vt:lpstr>PowerPoint 演示文稿</vt:lpstr>
      <vt:lpstr>PowerPoint 演示文稿</vt:lpstr>
      <vt:lpstr>The prospect of Shanghai Metro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ZY R</cp:lastModifiedBy>
  <cp:revision>23</cp:revision>
  <cp:lastPrinted>2017-12-11T16:00:00Z</cp:lastPrinted>
  <dcterms:created xsi:type="dcterms:W3CDTF">2017-12-11T16:00:00Z</dcterms:created>
  <dcterms:modified xsi:type="dcterms:W3CDTF">2023-10-23T04:30:26Z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